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2.xml" ContentType="application/vnd.openxmlformats-officedocument.presentationml.notesSlide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328" r:id="rId4"/>
    <p:sldId id="327" r:id="rId5"/>
    <p:sldId id="329" r:id="rId6"/>
    <p:sldId id="260" r:id="rId7"/>
    <p:sldId id="292" r:id="rId8"/>
    <p:sldId id="266" r:id="rId9"/>
    <p:sldId id="270" r:id="rId10"/>
    <p:sldId id="319" r:id="rId11"/>
    <p:sldId id="263" r:id="rId12"/>
    <p:sldId id="299" r:id="rId13"/>
    <p:sldId id="320" r:id="rId14"/>
    <p:sldId id="305" r:id="rId15"/>
    <p:sldId id="274" r:id="rId16"/>
    <p:sldId id="326" r:id="rId17"/>
    <p:sldId id="277" r:id="rId18"/>
    <p:sldId id="309" r:id="rId19"/>
    <p:sldId id="279" r:id="rId20"/>
    <p:sldId id="281" r:id="rId21"/>
    <p:sldId id="272" r:id="rId22"/>
    <p:sldId id="296" r:id="rId23"/>
    <p:sldId id="295" r:id="rId24"/>
    <p:sldId id="297" r:id="rId25"/>
    <p:sldId id="276" r:id="rId26"/>
    <p:sldId id="303" r:id="rId27"/>
    <p:sldId id="311" r:id="rId28"/>
    <p:sldId id="322" r:id="rId29"/>
    <p:sldId id="323" r:id="rId30"/>
    <p:sldId id="331" r:id="rId31"/>
    <p:sldId id="317" r:id="rId32"/>
    <p:sldId id="293" r:id="rId33"/>
    <p:sldId id="262" r:id="rId34"/>
    <p:sldId id="316" r:id="rId35"/>
    <p:sldId id="265" r:id="rId36"/>
    <p:sldId id="269" r:id="rId37"/>
    <p:sldId id="301" r:id="rId38"/>
    <p:sldId id="302" r:id="rId39"/>
    <p:sldId id="315" r:id="rId40"/>
    <p:sldId id="318" r:id="rId4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22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42"/>
    <p:restoredTop sz="94173"/>
  </p:normalViewPr>
  <p:slideViewPr>
    <p:cSldViewPr snapToGrid="0" snapToObjects="1">
      <p:cViewPr varScale="1">
        <p:scale>
          <a:sx n="121" d="100"/>
          <a:sy n="121" d="100"/>
        </p:scale>
        <p:origin x="4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19T07:27:56.167"/>
    </inkml:context>
    <inkml:brush xml:id="br0">
      <inkml:brushProperty name="width" value="0.35" units="cm"/>
      <inkml:brushProperty name="height" value="2.1" units="cm"/>
      <inkml:brushProperty name="color" value="#849398"/>
      <inkml:brushProperty name="inkEffects" value="pencil"/>
    </inkml:brush>
  </inkml:definitions>
  <inkml:trace contextRef="#ctx0" brushRef="#br0">0 1385 16383,'26'-46'0,"-1"3"0,3 9 0,9-8 0,-4-1 0,17-9 0,-10 7 0,12-7 0,7 11 0,-5-11 0,11 17 0,-13-2 0,4 12 0,-8 1 0,0 5 0,8 1 0,-6 11 0,5-4 0,1 9 0,2-3 0,0 0 0,6 3 0,-6-3 0,0 5 0,-2 0 0,-8 0 0,0 0 0,-7 0 0,-2 0 0,-7 0 0,0 0 0,-5 4 0,3 2 0,-9 4 0,-1-1 0,-3 4 0,-7-3 0,3 8 0,-4-4 0,1 5 0,-5-1 0,-1 7 0,-4 2 0,0 5 0,0 0 0,-5 7 0,-6-5 0,-14 14 0,-5-12 0,-3 13 0,0-19 0,3 10 0,-4-11 0,-1 1 0,1-7 0,2-3 0,0-8 0,5 3 0,-3-5 0,9-4 0,1-1 0,2-5 0,9 0 0,-4 0 0,4 0 0,0-9 0,0-7 0,3-11 0,2-5 0,-1 0 0,4 5 0,-4-4 0,5 5 0,0 0 0,0 1 0,0 6 0,0 0 0,0-6 0,9-1 0,8-2 0,12-4 0,12 0 0,5-12 0,12 3 0,-16 12 0,0 0 0,30-14 0,-21 12 0,0 0 0,28-14 0,-33 15 0,1 0 0,2 6 0,0 0 0,4-7 0,1-1 0,7 2 0,1 1 0,1-5 0,2 0 0,8 2 0,2 2 0,7-2 0,2 2 0,6 0 0,1 3 0,1 1 0,-3 3 0,-20 4 0,-4 2 0,2 3 0,-4 3 0,27-4 0,1 1 0,-14 5 0,-28-2 0,-15 10 0,-10-4 0,-9 5 0,-2 0 0,-1 0 0,-2 0 0,8 0 0,2 0 0,0 0 0,11 0 0,-5 0 0,6 0 0,7-5 0,-5-1 0,5-1 0,-6-2 0,-1 8 0,0-4 0,0 5 0,-6 0 0,-1 0 0,-6 0 0,-5 0 0,-1 0 0,-5 0 0,0 0 0,4 0 0,-3 0 0,2 3 0,-4 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19T07:27:56.168"/>
    </inkml:context>
    <inkml:brush xml:id="br0">
      <inkml:brushProperty name="width" value="0.35" units="cm"/>
      <inkml:brushProperty name="height" value="2.1" units="cm"/>
      <inkml:brushProperty name="color" value="#849398"/>
      <inkml:brushProperty name="inkEffects" value="pencil"/>
    </inkml:brush>
  </inkml:definitions>
  <inkml:trace contextRef="#ctx0" brushRef="#br0">0 1 16383,'34'0'0,"10"0"0,-16 5 0,18 1 0,-12 5 0,-1-1 0,-2 1 0,-5-1 0,1 0 0,-7 0 0,3-1 0,-7-4 0,4 4 0,-2-4 0,-9 3 0,9 1 0,-9-4 0,4 3 0,-5-7 0,0 3 0,4-1 0,-3-2 0,-1 6 0,3-6 0,-6 3 0,7 0 0,-5 4 0,1 0 0,0 0 0,-4-1 0,6-2 0,-4-1 0,2 4 0,-1-4 0,-2 4 0,3 1 0,-4-2 0,3 2 0,-6-1 0,7 0 0,-7 3 0,2-2 0,-11 3 0,-3 1 0,-14 3 0,5 3 0,-11 2 0,11-2 0,-5 1 0,5 5 0,0-4 0,0 3 0,5 1 0,-3-5 0,1 11 0,-2-10 0,-1 3 0,1-5 0,0 0 0,0 0 0,4 0 0,2-5 0,4 4 0,0-9 0,0 4 0,1-5 0,0 0 0,-1 1 0,5-1 0,-4 0 0,4-3 0,-4 2 0,0-2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19T07:28:07.639"/>
    </inkml:context>
    <inkml:brush xml:id="br0">
      <inkml:brushProperty name="width" value="0.35" units="cm"/>
      <inkml:brushProperty name="height" value="2.1" units="cm"/>
      <inkml:brushProperty name="color" value="#66CC00"/>
      <inkml:brushProperty name="inkEffects" value="pencil"/>
    </inkml:brush>
  </inkml:definitions>
  <inkml:trace contextRef="#ctx0" brushRef="#br0">1 2793 16383,'32'0'0,"-1"0"0,14 0 0,6 0 0,19 0 0,-27-2 0,2-2 0,-4-1 0,1-3 0,11-4 0,1-3 0,-4-1 0,1-2 0,3-2 0,1-2 0,-3 0 0,0-3 0,4-2 0,0-3 0,0-6 0,-1-3 0,2-1 0,-1-2 0,1-6 0,-2-2 0,-4-2 0,-2-2 0,1-3 0,-2-2 0,-5-2 0,-1 0 0,-3 1 0,-4 2 0,-12 14 0,-2-1 0,8-18 0,-5 1 0,-7-3 0,2-3 0,-2 1 0,-11 12 0,-1 11 0,-4 1 0,-12-20 0,-3 22 0,-24-15 0,-4 30 0,-11 4 0,-8 1 0,6 15 0,0 1 0,10 5 0,12 0 0,1 7 0,14 7 0,1 8 0,12 9 0,2 2 0,3-4 0,9 13 0,12-15 0,25 11 0,12-16 0,20-5 0,-33-13 0,0-1 0,0 0 0,1-1 0,8 0 0,0-4 0,-4-2 0,0-4 0,2-6 0,0-5 0,-1-4 0,0-5 0,4-10 0,-1-4 0,-2-1 0,-1-1 0,1 0 0,0-2 0,-1-4 0,-2-1 0,-9 6 0,-1-1 0,10-9 0,-3-2 0,-12 7 0,-2 0 0,5-5 0,-2 1 0,-14 15 0,-2 1 0,1-6 0,-2 0 0,5-21 0,-5-6 0,-2 17 0,-6 14 0,-5 8 0,-1 11 0,-4 5 0,0 5 0,0 5 0,-13 5 0,-7 8 0,-16 13 0,-3 1 0,-16 11 0,13-11 0,-17 11 0,12-6 0,-6 6 0,-1-5 0,5 4 0,9-10 0,7 3 0,7-7 0,4-4 0,6-2 0,5-3 0,5-2 0,28-18 0,-7 4 0,25-17 0,-9 11 0,-3-3 0,3 7 0,-5-6 0,0 6 0,0-3 0,6 4 0,-5-3 0,0 2 0,-2-3 0,-9 6 0,4-2 0,-4 2 0,-5-1 0,3 1 0,-6 0 0,2 0 0,-3 0 0,0 0 0,-1 1 0,1-1 0,-3 0 0,2 3 0,-3-2 0,6 6 0,-2-3 0,2 0 0,-6-3 0,3-1 0,-3 1 0,6 3 0,-2 3 0,2 0 0,-3 0 0,3 3 0,3 9 0,10 13 0,4 15 0,12 11 0,10 13 0,-7-17 0,-11-13 0,0-2 0,9 7 0,12 8 0,-14-12 0,-7-6 0,-8-9 0,-6-5 0,-5-8 0,0 1 0,-5-5 0,1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25T18:51:21.343"/>
    </inkml:context>
    <inkml:brush xml:id="br0">
      <inkml:brushProperty name="width" value="0.35" units="cm"/>
      <inkml:brushProperty name="height" value="2.1" units="cm"/>
      <inkml:brushProperty name="color" value="#66CC00"/>
      <inkml:brushProperty name="inkEffects" value="pencil"/>
    </inkml:brush>
  </inkml:definitions>
  <inkml:trace contextRef="#ctx0" brushRef="#br0">1 6118 16383,'70'0'0,"-2"0"0,31 0 0,12 0 0,43 0 0,-60-5 0,4-3 0,-8-3 0,2-7 0,24-8 0,3-7 0,-10-2 0,3-5 0,6-3 0,2-6 0,-6 1 0,0-6 0,9-6 0,0-5 0,-1-14 0,-1-7 0,4-1 0,-3-5 0,3-13 0,-4-5 0,-10-4 0,-3-4 0,1-7 0,-4-4 0,-11-5 0,-2 1 0,-6 1 0,-9 5 0,-27 31 0,-4-3 0,17-39 0,-10 2 0,-16-6 0,5-7 0,-5 2 0,-24 27 0,-2 24 0,-9 1 0,-26-43 0,-6 49 0,-54-34 0,-8 66 0,-24 9 0,-17 2 0,12 33 0,1 2 0,21 11 0,27 0 0,2 15 0,30 16 0,3 17 0,26 20 0,5 4 0,6-8 0,19 28 0,27-33 0,55 24 0,26-35 0,44-11 0,-72-28 0,-1-2 0,1-1 0,1-1 0,19-1 0,-1-8 0,-9-5 0,1-9 0,4-12 0,0-12 0,-2-8 0,-1-12 0,10-21 0,-3-9 0,-4-2 0,-2-2 0,1-1 0,1-4 0,-2-8 0,-5-3 0,-19 14 0,-3-3 0,23-20 0,-7-3 0,-27 14 0,-4 1 0,11-12 0,-4 3 0,-31 32 0,-5 3 0,3-13 0,-4-1 0,10-45 0,-11-14 0,-3 38 0,-15 31 0,-10 16 0,-2 25 0,-9 11 0,0 11 0,0 11 0,-28 11 0,-16 17 0,-35 29 0,-6 2 0,-36 24 0,29-24 0,-37 24 0,26-13 0,-13 13 0,-2-11 0,10 9 0,21-22 0,14 7 0,16-16 0,9-8 0,13-5 0,11-7 0,11-4 0,61-39 0,-15 9 0,55-38 0,-21 24 0,-5-6 0,6 15 0,-11-13 0,0 13 0,0-6 0,13 8 0,-11-6 0,0 4 0,-4-7 0,-20 14 0,9-5 0,-9 5 0,-11-3 0,6 3 0,-12 0 0,4-1 0,-7 1 0,0 0 0,-1 2 0,1-3 0,-6 1 0,4 6 0,-7-4 0,14 13 0,-5-7 0,5 1 0,-13-7 0,6-3 0,-7 3 0,14 7 0,-5 6 0,5 0 0,-7 0 0,7 6 0,6 21 0,23 27 0,7 34 0,28 24 0,21 28 0,-15-37 0,-25-29 0,1-4 0,19 16 0,27 17 0,-31-27 0,-15-12 0,-18-20 0,-13-11 0,-11-18 0,0 2 0,-10-10 0,1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19T07:15:14.657"/>
    </inkml:context>
    <inkml:brush xml:id="br0">
      <inkml:brushProperty name="width" value="0.35" units="cm"/>
      <inkml:brushProperty name="height" value="2.1" units="cm"/>
      <inkml:brushProperty name="color" value="#849398"/>
      <inkml:brushProperty name="inkEffects" value="pencil"/>
    </inkml:brush>
  </inkml:definitions>
  <inkml:trace contextRef="#ctx0" brushRef="#br0">0 1521 16383,'29'-51'0,"-2"4"0,4 10 0,9-9 0,-3-1 0,18-11 0,-12 9 0,15-8 0,6 12 0,-4-12 0,11 18 0,-14-1 0,5 12 0,-10 2 0,1 5 0,9 1 0,-7 13 0,5-6 0,1 11 0,3-3 0,0-1 0,6 4 0,-6-3 0,0 5 0,-3 0 0,-8 0 0,-1 0 0,-7 0 0,-2 0 0,-8 0 0,1 0 0,-7 4 0,4 3 0,-10 4 0,-1-2 0,-3 6 0,-8-4 0,3 8 0,-4-3 0,1 5 0,-6-2 0,0 9 0,-5 2 0,0 5 0,0 0 0,-6 8 0,-6-6 0,-15 16 0,-6-14 0,-3 15 0,-1-21 0,4 11 0,-4-12 0,-1 1 0,0-8 0,3-3 0,0-9 0,5 4 0,-3-6 0,10-5 0,1 0 0,3-6 0,9 0 0,-4 0 0,4 0 0,0-10 0,0-8 0,3-11 0,3-7 0,-2 1 0,5 6 0,-4-5 0,5 5 0,0 1 0,0 0 0,0 7 0,0 0 0,0-6 0,10-2 0,8-1 0,14-6 0,13 1 0,6-13 0,12 3 0,-16 13 0,-1 0 0,33-15 0,-23 13 0,0 0 0,31-15 0,-37 16 0,2 0 0,2 6 0,-1 1 0,6-8 0,0-1 0,8 2 0,1 1 0,1-5 0,2-1 0,10 3 0,1 2 0,8-2 0,2 2 0,7 0 0,1 3 0,1 2 0,-3 3 0,-22 4 0,-5 2 0,3 4 0,-5 3 0,30-5 0,1 2 0,-16 5 0,-30-2 0,-17 11 0,-10-5 0,-11 6 0,-2 0 0,0 0 0,-3 0 0,8 0 0,3 0 0,0 0 0,12 0 0,-5 0 0,6 0 0,8-5 0,-6-2 0,6-1 0,-7-1 0,-1 7 0,1-3 0,-1 5 0,-7 0 0,0 0 0,-7 0 0,-6 0 0,-1 0 0,-5 0 0,0 0 0,4 0 0,-3 0 0,2 3 0,-4 2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19T07:15:16.582"/>
    </inkml:context>
    <inkml:brush xml:id="br0">
      <inkml:brushProperty name="width" value="0.35" units="cm"/>
      <inkml:brushProperty name="height" value="2.1" units="cm"/>
      <inkml:brushProperty name="color" value="#849398"/>
      <inkml:brushProperty name="inkEffects" value="pencil"/>
    </inkml:brush>
  </inkml:definitions>
  <inkml:trace contextRef="#ctx0" brushRef="#br0">0 1 16383,'37'0'0,"12"0"0,-19 5 0,21 2 0,-14 5 0,0-1 0,-3 1 0,-6-1 0,2 0 0,-8 0 0,3-1 0,-7-4 0,4 3 0,-3-3 0,-9 3 0,10 1 0,-10-5 0,4 4 0,-5-8 0,0 3 0,4 0 0,-3-3 0,-1 6 0,3-5 0,-7 2 0,8 0 0,-5 5 0,1 0 0,0 0 0,-5-2 0,7-1 0,-4-2 0,1 5 0,0-5 0,-3 5 0,4 1 0,-4-2 0,2 2 0,-6-2 0,8 1 0,-8 3 0,3-2 0,-13 3 0,-3 2 0,-16 2 0,6 4 0,-12 2 0,12-2 0,-5 1 0,5 5 0,0-3 0,0 2 0,5 1 0,-2-5 0,0 12 0,-2-11 0,-1 4 0,1-6 0,0-1 0,1 1 0,3 0 0,3-5 0,4 3 0,0-9 0,0 5 0,1-7 0,1 1 0,-2 1 0,5-1 0,-3 0 0,3-4 0,-4 3 0,1-3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19T07:15:17.581"/>
    </inkml:context>
    <inkml:brush xml:id="br0">
      <inkml:brushProperty name="width" value="0.35" units="cm"/>
      <inkml:brushProperty name="height" value="2.1" units="cm"/>
      <inkml:brushProperty name="color" value="#849398"/>
      <inkml:brushProperty name="inkEffects" value="pencil"/>
    </inkml:brush>
  </inkml:definitions>
  <inkml:trace contextRef="#ctx0" brushRef="#br0">0 1 16383,'0'0'0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25T19:04:56.947"/>
    </inkml:context>
    <inkml:brush xml:id="br0">
      <inkml:brushProperty name="width" value="0.35" units="cm"/>
      <inkml:brushProperty name="height" value="2.1" units="cm"/>
      <inkml:brushProperty name="color" value="#849398"/>
      <inkml:brushProperty name="inkEffects" value="pencil"/>
    </inkml:brush>
  </inkml:definitions>
  <inkml:trace contextRef="#ctx0" brushRef="#br0">0 1073 16383,'20'-36'0,"-1"3"0,3 6 0,7-5 0,-4-1 0,14-8 0,-8 6 0,9-5 0,6 8 0,-4-8 0,8 13 0,-10-2 0,4 10 0,-7 1 0,0 3 0,6 1 0,-4 8 0,4-2 0,0 6 0,2-1 0,0-1 0,5 2 0,-6-2 0,1 4 0,-1 0 0,-7 0 0,0 0 0,-5 0 0,-2 0 0,-5 0 0,0 0 0,-5 3 0,4 2 0,-8 3 0,-1-1 0,-1 3 0,-7-3 0,3 7 0,-3-3 0,1 4 0,-4-1 0,-1 5 0,-3 2 0,0 4 0,0 0 0,-4 5 0,-4-4 0,-12 11 0,-3-9 0,-2 10 0,-1-15 0,3 8 0,-4-8 0,0 0 0,1-5 0,1-3 0,0-5 0,5 1 0,-4-3 0,8-3 0,1-1 0,1-4 0,7 0 0,-3 0 0,3 0 0,0-7 0,0-6 0,2-8 0,2-3 0,-1-1 0,3 4 0,-3-3 0,4 4 0,0 0 0,0 0 0,0 6 0,0-1 0,0-5 0,7 0 0,7-1 0,8-4 0,10 0 0,3-9 0,10 2 0,-12 10 0,-1-1 0,24-10 0,-16 9 0,-1 0 0,22-11 0,-25 12 0,0 0 0,2 4 0,0 1 0,3-6 0,1-1 0,5 2 0,1 0 0,1-3 0,1-1 0,7 3 0,1 0 0,5 0 0,2 0 0,5 1 0,1 2 0,0 1 0,-2 2 0,-16 4 0,-2 0 0,0 4 0,-2 1 0,21-2 0,0 0 0,-10 4 0,-22-2 0,-12 8 0,-7-2 0,-8 3 0,0 0 0,-2 0 0,-1 0 0,6 0 0,1 0 0,0 0 0,9 0 0,-3 0 0,3 0 0,7-4 0,-5-1 0,4 0 0,-4-2 0,-2 6 0,1-3 0,0 4 0,-5 0 0,-1 0 0,-4 0 0,-4 0 0,-1 0 0,-4 0 0,1 0 0,2 0 0,-2 0 0,1 2 0,-2 1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25T19:04:56.948"/>
    </inkml:context>
    <inkml:brush xml:id="br0">
      <inkml:brushProperty name="width" value="0.35" units="cm"/>
      <inkml:brushProperty name="height" value="2.1" units="cm"/>
      <inkml:brushProperty name="color" value="#849398"/>
      <inkml:brushProperty name="inkEffects" value="pencil"/>
    </inkml:brush>
  </inkml:definitions>
  <inkml:trace contextRef="#ctx0" brushRef="#br0">0 1 16383,'26'0'0,"8"0"0,-12 4 0,14 1 0,-10 3 0,0 0 0,-2 0 0,-4 0 0,1 0 0,-6 0 0,3-2 0,-6-2 0,4 3 0,-2-3 0,-7 2 0,7 1 0,-7-3 0,3 2 0,-4-5 0,0 2 0,3 0 0,-2-3 0,0 6 0,1-5 0,-4 2 0,5 0 0,-3 3 0,0 0 0,0 0 0,-3 0 0,5-2 0,-4-1 0,3 3 0,-2-3 0,-1 3 0,2 1 0,-3-1 0,3 1 0,-6-1 0,7 0 0,-7 3 0,3-3 0,-9 4 0,-3 0 0,-10 2 0,3 3 0,-8 1 0,9-1 0,-5 0 0,5 5 0,-1-4 0,1 3 0,3 0 0,-2-4 0,1 9 0,-2-7 0,0 1 0,0-3 0,1 0 0,-1-1 0,3 1 0,2-4 0,3 3 0,0-7 0,0 3 0,1-4 0,0 0 0,-1 1 0,4 0 0,-3-1 0,3-2 0,-4 1 0,1-1 0</inkml:trace>
</inkml:ink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0.png>
</file>

<file path=ppt/media/image13.png>
</file>

<file path=ppt/media/image130.png>
</file>

<file path=ppt/media/image131.pn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4.jpe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6824A2-C8D1-A04C-96C0-E37FD487AB60}" type="datetimeFigureOut">
              <a:rPr kumimoji="1" lang="zh-TW" altLang="en-US" smtClean="0"/>
              <a:t>2021/4/27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C952A7-3F52-704D-82AD-2E030F07231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89240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1" dirty="0"/>
              <a:t>Tensor Processing Unit: </a:t>
            </a:r>
            <a:r>
              <a:rPr lang="zh-TW" altLang="en-US" b="1" dirty="0"/>
              <a:t>專門處理張量積的東西 （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張量處理器</a:t>
            </a:r>
            <a:r>
              <a:rPr lang="zh-TW" altLang="en-US" b="1" dirty="0"/>
              <a:t>） 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752842-AABB-4344-AF8E-BCD8F5A7CEB4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811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實際乘一次</a:t>
            </a:r>
            <a:endParaRPr kumimoji="1" lang="en-US" altLang="zh-TW" dirty="0"/>
          </a:p>
          <a:p>
            <a:r>
              <a:rPr kumimoji="1" lang="zh-TW" altLang="en-US" dirty="0"/>
              <a:t>然後這裡要提到，這時候我們可以發現，一個</a:t>
            </a:r>
            <a:r>
              <a:rPr kumimoji="1" lang="en-US" altLang="zh-TW" dirty="0"/>
              <a:t>spin</a:t>
            </a:r>
            <a:r>
              <a:rPr kumimoji="1" lang="zh-TW" altLang="en-US" dirty="0"/>
              <a:t>的能量實際上只會合同一層的</a:t>
            </a:r>
            <a:r>
              <a:rPr kumimoji="1" lang="en-US" altLang="zh-TW" dirty="0"/>
              <a:t>spin</a:t>
            </a:r>
            <a:r>
              <a:rPr kumimoji="1" lang="zh-TW" altLang="en-US" dirty="0"/>
              <a:t>有關</a:t>
            </a:r>
            <a:endParaRPr kumimoji="1"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952A7-3F52-704D-82AD-2E030F07231C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194798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在知道怎麼</a:t>
            </a:r>
            <a:r>
              <a:rPr kumimoji="1" lang="en-US" altLang="zh-TW" dirty="0"/>
              <a:t>construct delta H</a:t>
            </a:r>
            <a:r>
              <a:rPr kumimoji="1" lang="zh-TW" altLang="en-US" dirty="0"/>
              <a:t> </a:t>
            </a:r>
            <a:r>
              <a:rPr kumimoji="1" lang="en-US" altLang="zh-TW" dirty="0"/>
              <a:t>for all the N*M spins</a:t>
            </a:r>
            <a:r>
              <a:rPr kumimoji="1" lang="zh-TW" altLang="en-US" dirty="0"/>
              <a:t>後，我們開始看怎麼做</a:t>
            </a:r>
            <a:r>
              <a:rPr kumimoji="1" lang="en-US" altLang="zh-TW" dirty="0" err="1"/>
              <a:t>fliiping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952A7-3F52-704D-82AD-2E030F07231C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60736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在知道怎麼</a:t>
            </a:r>
            <a:r>
              <a:rPr kumimoji="1" lang="en-US" altLang="zh-TW" dirty="0"/>
              <a:t>construct delta H</a:t>
            </a:r>
            <a:r>
              <a:rPr kumimoji="1" lang="zh-TW" altLang="en-US" dirty="0"/>
              <a:t> </a:t>
            </a:r>
            <a:r>
              <a:rPr kumimoji="1" lang="en-US" altLang="zh-TW" dirty="0"/>
              <a:t>for all the N*M spins</a:t>
            </a:r>
            <a:r>
              <a:rPr kumimoji="1" lang="zh-TW" altLang="en-US" dirty="0"/>
              <a:t>後，我們開始看怎麼做</a:t>
            </a:r>
            <a:r>
              <a:rPr kumimoji="1" lang="en-US" altLang="zh-TW" dirty="0" err="1"/>
              <a:t>fliiping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952A7-3F52-704D-82AD-2E030F07231C}" type="slidenum">
              <a:rPr kumimoji="1" lang="zh-TW" altLang="en-US" smtClean="0"/>
              <a:t>20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83228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3603AF-6B2A-324E-9277-F4F01088A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ED42825-A530-FF44-A7F5-B22100D6A6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15B33F3-BE72-8E49-885A-358A35E57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851E3-A15C-E945-8CD2-A142A934158C}" type="datetimeFigureOut">
              <a:rPr kumimoji="1" lang="zh-TW" altLang="en-US" smtClean="0"/>
              <a:t>2021/4/27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466FFC-55FF-BC43-BC52-7ABD26DBC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944403A-4C7A-1941-8D73-75AB82E35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9CDF2-11C3-9A49-B5C1-C510655244A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41172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99F17A-D7E9-4B4F-BAEE-08FE87047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FA5C801-50C8-CB41-A004-9B34C0F965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31F1DD-F0A5-AD4E-A9F6-2EEC370D9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851E3-A15C-E945-8CD2-A142A934158C}" type="datetimeFigureOut">
              <a:rPr kumimoji="1" lang="zh-TW" altLang="en-US" smtClean="0"/>
              <a:t>2021/4/27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CE8490-5975-8A43-AACE-B18B2FD7E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06E399F-E84E-514D-86BB-019464641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9CDF2-11C3-9A49-B5C1-C510655244A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11878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7A2C19A-3BE7-D043-BA03-2143AF6CF8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E93D389-93F2-0D4A-9686-818380E3E0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3289E76-4D45-FB4F-993A-FB6A44EC9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851E3-A15C-E945-8CD2-A142A934158C}" type="datetimeFigureOut">
              <a:rPr kumimoji="1" lang="zh-TW" altLang="en-US" smtClean="0"/>
              <a:t>2021/4/27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9651ECB-C473-BB42-8C6F-4F6E60476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C53722C-A683-2343-AA09-5F1745B2F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9CDF2-11C3-9A49-B5C1-C510655244A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14873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B74306-88FF-734A-A597-C0C21A15D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A1F4B4-B759-9B46-B9C1-495F6EA28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4621045-2036-AB49-9948-8AADA4FF4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851E3-A15C-E945-8CD2-A142A934158C}" type="datetimeFigureOut">
              <a:rPr kumimoji="1" lang="zh-TW" altLang="en-US" smtClean="0"/>
              <a:t>2021/4/27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0C3978B-1680-8D4D-9D80-1CC55721B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1DE4848-B632-3247-95BE-8D2BA9FF8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9CDF2-11C3-9A49-B5C1-C510655244A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0225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6470BC-8598-7B4A-BE6A-A3BC769BE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CCF1F24-3258-ED4B-A47D-E3E2DB1ABF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F8B5087-D654-A344-871A-238203AFB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851E3-A15C-E945-8CD2-A142A934158C}" type="datetimeFigureOut">
              <a:rPr kumimoji="1" lang="zh-TW" altLang="en-US" smtClean="0"/>
              <a:t>2021/4/27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F57C7FA-98E7-D348-9701-D7671C12A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29F6F9-2CFD-EF40-BB0D-4C5B125D2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9CDF2-11C3-9A49-B5C1-C510655244A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89858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C5373A-FF42-8D42-9226-5053DF870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48BFCAF-4029-3741-BE76-F155479E01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3F7501E-0CC9-B34E-BC06-34B1BA77A3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70D027D-E24B-7A4E-B6D2-9626D1B0B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851E3-A15C-E945-8CD2-A142A934158C}" type="datetimeFigureOut">
              <a:rPr kumimoji="1" lang="zh-TW" altLang="en-US" smtClean="0"/>
              <a:t>2021/4/27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A2ED6FB-A12F-C249-8BDE-D8E73517A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025850F-6688-1147-898E-F452B56AD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9CDF2-11C3-9A49-B5C1-C510655244A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73697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9793DE-C61A-7F4F-BAD0-D78BA178F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7A86195-92D2-B649-887E-06B93C0599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1ED93DF-2E9E-D348-B424-16DA1DE1E7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94B0226-FD14-8443-B99F-74309C15E8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0589CB7-25BD-624D-AB2E-AEE178112E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A0C7AF8-838E-8C40-9483-F6D4FCC10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851E3-A15C-E945-8CD2-A142A934158C}" type="datetimeFigureOut">
              <a:rPr kumimoji="1" lang="zh-TW" altLang="en-US" smtClean="0"/>
              <a:t>2021/4/27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BAC313B-C48F-524C-AF25-4AABCA2A1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F297EFAB-FDEB-454F-A82E-6D6FB3590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9CDF2-11C3-9A49-B5C1-C510655244A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64770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A31D2C-DF67-5642-813A-B9F3428F1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855AB08-16B4-CA49-9805-F91E5A1C8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851E3-A15C-E945-8CD2-A142A934158C}" type="datetimeFigureOut">
              <a:rPr kumimoji="1" lang="zh-TW" altLang="en-US" smtClean="0"/>
              <a:t>2021/4/27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3A307BA-FAB7-9E45-8322-0DE08B3A4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B5EFE20-BA33-AA41-A67D-1EB22D996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9CDF2-11C3-9A49-B5C1-C510655244A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51592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16AF70F-2938-DE4D-8FF6-E7D048003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851E3-A15C-E945-8CD2-A142A934158C}" type="datetimeFigureOut">
              <a:rPr kumimoji="1" lang="zh-TW" altLang="en-US" smtClean="0"/>
              <a:t>2021/4/27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C10C149-392C-454A-9F74-61BD11B88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2690F48-F20E-084B-B733-2C80B8EC9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9CDF2-11C3-9A49-B5C1-C510655244A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01565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5B8E3A-3560-2846-8E18-BD8B34804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0CDBB31-FE3F-514A-8B74-B07CE5A0F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78937C6-0E47-4647-A497-B789DA2745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FAB253B-CFD9-774E-B16B-4756118DE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851E3-A15C-E945-8CD2-A142A934158C}" type="datetimeFigureOut">
              <a:rPr kumimoji="1" lang="zh-TW" altLang="en-US" smtClean="0"/>
              <a:t>2021/4/27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7B1A2A5-871A-C648-9578-628EC10CC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C9B6F6E-A516-D64D-9A01-9BB6065B1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9CDF2-11C3-9A49-B5C1-C510655244A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59581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89054F4-70A9-5445-9ADE-1464BE82A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033A7979-ACC7-6144-83A6-DBBA32C965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1E80A6F-407D-F449-8267-4E8DCA4B45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08F4D5B-4FA0-874D-8C86-D6833A769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851E3-A15C-E945-8CD2-A142A934158C}" type="datetimeFigureOut">
              <a:rPr kumimoji="1" lang="zh-TW" altLang="en-US" smtClean="0"/>
              <a:t>2021/4/27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9353638-1CC9-5E42-8CA1-52E62BDA2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00692FC-9DD3-AF41-8F53-B8486D393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9CDF2-11C3-9A49-B5C1-C510655244A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3091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04818A5-790D-4044-BCDF-FDB393CB3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398C171-F8EC-2846-B5DC-7E368DCB4B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8830ACF-F8F8-6F42-AD3E-F9088941D4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C851E3-A15C-E945-8CD2-A142A934158C}" type="datetimeFigureOut">
              <a:rPr kumimoji="1" lang="zh-TW" altLang="en-US" smtClean="0"/>
              <a:t>2021/4/27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D76756F-F6FD-FB49-9D39-A3DDFAC1D7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4F4373A-B52D-A64A-B3BC-257F807F89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D9CDF2-11C3-9A49-B5C1-C510655244A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36570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80.png"/><Relationship Id="rId5" Type="http://schemas.openxmlformats.org/officeDocument/2006/relationships/customXml" Target="../ink/ink2.xml"/><Relationship Id="rId10" Type="http://schemas.openxmlformats.org/officeDocument/2006/relationships/customXml" Target="../ink/ink4.xml"/><Relationship Id="rId4" Type="http://schemas.openxmlformats.org/officeDocument/2006/relationships/image" Target="../media/image19.png"/><Relationship Id="rId9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1.png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customXml" Target="../ink/ink5.xml"/><Relationship Id="rId7" Type="http://schemas.openxmlformats.org/officeDocument/2006/relationships/customXml" Target="../ink/ink7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0.png"/><Relationship Id="rId5" Type="http://schemas.openxmlformats.org/officeDocument/2006/relationships/customXml" Target="../ink/ink6.xml"/><Relationship Id="rId10" Type="http://schemas.openxmlformats.org/officeDocument/2006/relationships/customXml" Target="../ink/ink9.xml"/><Relationship Id="rId4" Type="http://schemas.openxmlformats.org/officeDocument/2006/relationships/image" Target="../media/image140.png"/><Relationship Id="rId9" Type="http://schemas.openxmlformats.org/officeDocument/2006/relationships/customXml" Target="../ink/ink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microsoft.com/office/2007/relationships/hdphoto" Target="../media/hdphoto4.wdp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DB6C0F-F93D-B940-B4C9-6670ED7753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/>
              <a:t>SQA using Tensor Core</a:t>
            </a:r>
            <a:endParaRPr kumimoji="1"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3211183-A4EE-A940-9E67-BDFAF497C1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TW"/>
              <a:t>2021/04/26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615213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699DB1-5DDF-6548-9F37-CD385E17A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-1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01005AC0-E7AC-0041-9588-00AF67252A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04242" y="1825625"/>
            <a:ext cx="5383515" cy="4351338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5032FAE-5146-3145-B314-C6C59A2BEBCA}"/>
              </a:ext>
            </a:extLst>
          </p:cNvPr>
          <p:cNvSpPr/>
          <p:nvPr/>
        </p:nvSpPr>
        <p:spPr>
          <a:xfrm>
            <a:off x="4226312" y="3936381"/>
            <a:ext cx="2118732" cy="278782"/>
          </a:xfrm>
          <a:prstGeom prst="rect">
            <a:avLst/>
          </a:prstGeom>
          <a:noFill/>
          <a:ln w="31750" cap="flat" cmpd="sng" algn="ctr">
            <a:solidFill>
              <a:srgbClr val="D12253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BE5D4CE-FA8D-274A-9D56-EC79500949FB}"/>
              </a:ext>
            </a:extLst>
          </p:cNvPr>
          <p:cNvSpPr/>
          <p:nvPr/>
        </p:nvSpPr>
        <p:spPr>
          <a:xfrm>
            <a:off x="4237462" y="4315522"/>
            <a:ext cx="3111191" cy="1159727"/>
          </a:xfrm>
          <a:prstGeom prst="rect">
            <a:avLst/>
          </a:prstGeom>
          <a:noFill/>
          <a:ln w="31750" cap="flat" cmpd="sng" algn="ctr">
            <a:solidFill>
              <a:srgbClr val="D12253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D6B5DC37-9523-7746-AD3F-AD99C6A9C038}"/>
              </a:ext>
            </a:extLst>
          </p:cNvPr>
          <p:cNvSpPr txBox="1"/>
          <p:nvPr/>
        </p:nvSpPr>
        <p:spPr>
          <a:xfrm>
            <a:off x="1783599" y="3845831"/>
            <a:ext cx="719171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Step1</a:t>
            </a:r>
            <a:endParaRPr kumimoji="1"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121D652-24E3-CD48-BE00-360867BA5F11}"/>
              </a:ext>
            </a:extLst>
          </p:cNvPr>
          <p:cNvSpPr txBox="1"/>
          <p:nvPr/>
        </p:nvSpPr>
        <p:spPr>
          <a:xfrm>
            <a:off x="1783599" y="4710719"/>
            <a:ext cx="719171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Step2</a:t>
            </a:r>
            <a:endParaRPr kumimoji="1" lang="zh-TW" altLang="en-US" dirty="0"/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E698EB69-E338-8B4A-8287-85EA541EC9F2}"/>
              </a:ext>
            </a:extLst>
          </p:cNvPr>
          <p:cNvGrpSpPr/>
          <p:nvPr/>
        </p:nvGrpSpPr>
        <p:grpSpPr>
          <a:xfrm rot="11785918">
            <a:off x="2556037" y="4917061"/>
            <a:ext cx="1545480" cy="599760"/>
            <a:chOff x="5904773" y="3163311"/>
            <a:chExt cx="1545480" cy="599760"/>
          </a:xfrm>
        </p:grpSpPr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3">
              <p14:nvContentPartPr>
                <p14:cNvPr id="9" name="筆跡 8">
                  <a:extLst>
                    <a:ext uri="{FF2B5EF4-FFF2-40B4-BE49-F238E27FC236}">
                      <a16:creationId xmlns:a16="http://schemas.microsoft.com/office/drawing/2014/main" id="{B77425B1-E517-3B43-AF06-D9C8B1FCD7F2}"/>
                    </a:ext>
                  </a:extLst>
                </p14:cNvPr>
                <p14:cNvContentPartPr/>
                <p14:nvPr/>
              </p14:nvContentPartPr>
              <p14:xfrm>
                <a:off x="5904773" y="3257991"/>
                <a:ext cx="1479600" cy="505080"/>
              </p14:xfrm>
            </p:contentPart>
          </mc:Choice>
          <mc:Fallback xmlns="">
            <p:pic>
              <p:nvPicPr>
                <p:cNvPr id="9" name="筆跡 8">
                  <a:extLst>
                    <a:ext uri="{FF2B5EF4-FFF2-40B4-BE49-F238E27FC236}">
                      <a16:creationId xmlns:a16="http://schemas.microsoft.com/office/drawing/2014/main" id="{B77425B1-E517-3B43-AF06-D9C8B1FCD7F2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841773" y="2880351"/>
                  <a:ext cx="1605240" cy="1260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5">
              <p14:nvContentPartPr>
                <p14:cNvPr id="10" name="筆跡 9">
                  <a:extLst>
                    <a:ext uri="{FF2B5EF4-FFF2-40B4-BE49-F238E27FC236}">
                      <a16:creationId xmlns:a16="http://schemas.microsoft.com/office/drawing/2014/main" id="{B36114E2-9C8A-D648-A5B6-2E0982AFEAFF}"/>
                    </a:ext>
                  </a:extLst>
                </p14:cNvPr>
                <p14:cNvContentPartPr/>
                <p14:nvPr/>
              </p14:nvContentPartPr>
              <p14:xfrm>
                <a:off x="7227773" y="3163311"/>
                <a:ext cx="222480" cy="279720"/>
              </p14:xfrm>
            </p:contentPart>
          </mc:Choice>
          <mc:Fallback xmlns="">
            <p:pic>
              <p:nvPicPr>
                <p:cNvPr id="10" name="筆跡 9">
                  <a:extLst>
                    <a:ext uri="{FF2B5EF4-FFF2-40B4-BE49-F238E27FC236}">
                      <a16:creationId xmlns:a16="http://schemas.microsoft.com/office/drawing/2014/main" id="{B36114E2-9C8A-D648-A5B6-2E0982AFEAFF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7164773" y="2785671"/>
                  <a:ext cx="348120" cy="10353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7">
            <p14:nvContentPartPr>
              <p14:cNvPr id="11" name="筆跡 10">
                <a:extLst>
                  <a:ext uri="{FF2B5EF4-FFF2-40B4-BE49-F238E27FC236}">
                    <a16:creationId xmlns:a16="http://schemas.microsoft.com/office/drawing/2014/main" id="{79C11252-8EC5-554F-A171-D341F78A9E7C}"/>
                  </a:ext>
                </a:extLst>
              </p14:cNvPr>
              <p14:cNvContentPartPr/>
              <p14:nvPr/>
            </p14:nvContentPartPr>
            <p14:xfrm rot="13479065">
              <a:off x="2699964" y="3507495"/>
              <a:ext cx="1231088" cy="1005747"/>
            </p14:xfrm>
          </p:contentPart>
        </mc:Choice>
        <mc:Fallback xmlns="">
          <p:pic>
            <p:nvPicPr>
              <p:cNvPr id="11" name="筆跡 10">
                <a:extLst>
                  <a:ext uri="{FF2B5EF4-FFF2-40B4-BE49-F238E27FC236}">
                    <a16:creationId xmlns:a16="http://schemas.microsoft.com/office/drawing/2014/main" id="{79C11252-8EC5-554F-A171-D341F78A9E7C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 rot="13479065">
                <a:off x="2637330" y="3129530"/>
                <a:ext cx="1356717" cy="1761317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01A4D481-B35E-204B-95DF-7D9C00AAB6F1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7356" t="24997" r="36955" b="47576"/>
          <a:stretch/>
        </p:blipFill>
        <p:spPr>
          <a:xfrm>
            <a:off x="9227121" y="423291"/>
            <a:ext cx="2198669" cy="1099336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C6DE5B3D-F5FB-444E-919C-0C9130260BC0}"/>
              </a:ext>
            </a:extLst>
          </p:cNvPr>
          <p:cNvSpPr/>
          <p:nvPr/>
        </p:nvSpPr>
        <p:spPr>
          <a:xfrm>
            <a:off x="8777669" y="367680"/>
            <a:ext cx="2788401" cy="1154947"/>
          </a:xfrm>
          <a:prstGeom prst="rect">
            <a:avLst/>
          </a:prstGeom>
          <a:noFill/>
          <a:ln w="28575" cap="flat" cmpd="sng" algn="ctr">
            <a:solidFill>
              <a:srgbClr val="0070C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10">
            <p14:nvContentPartPr>
              <p14:cNvPr id="14" name="筆跡 13">
                <a:extLst>
                  <a:ext uri="{FF2B5EF4-FFF2-40B4-BE49-F238E27FC236}">
                    <a16:creationId xmlns:a16="http://schemas.microsoft.com/office/drawing/2014/main" id="{1C6A069E-323A-CE47-A75A-0E8E63C85BE7}"/>
                  </a:ext>
                </a:extLst>
              </p14:cNvPr>
              <p14:cNvContentPartPr/>
              <p14:nvPr/>
            </p14:nvContentPartPr>
            <p14:xfrm>
              <a:off x="6700185" y="1791047"/>
              <a:ext cx="2696525" cy="2202947"/>
            </p14:xfrm>
          </p:contentPart>
        </mc:Choice>
        <mc:Fallback xmlns="">
          <p:pic>
            <p:nvPicPr>
              <p:cNvPr id="14" name="筆跡 13">
                <a:extLst>
                  <a:ext uri="{FF2B5EF4-FFF2-40B4-BE49-F238E27FC236}">
                    <a16:creationId xmlns:a16="http://schemas.microsoft.com/office/drawing/2014/main" id="{1C6A069E-323A-CE47-A75A-0E8E63C85BE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637182" y="1413029"/>
                <a:ext cx="2822171" cy="295862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41174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B150F03B-E571-C345-B510-03B2E3E044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56" t="24997" r="36955" b="47576"/>
          <a:stretch/>
        </p:blipFill>
        <p:spPr>
          <a:xfrm>
            <a:off x="2233051" y="1727901"/>
            <a:ext cx="2198669" cy="109933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標題 1">
                <a:extLst>
                  <a:ext uri="{FF2B5EF4-FFF2-40B4-BE49-F238E27FC236}">
                    <a16:creationId xmlns:a16="http://schemas.microsoft.com/office/drawing/2014/main" id="{9606D8CC-03D9-394D-8255-FB2F33EA7A67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397529" y="146690"/>
                <a:ext cx="6096036" cy="1325563"/>
              </a:xfrm>
            </p:spPr>
            <p:txBody>
              <a:bodyPr/>
              <a:lstStyle/>
              <a:p>
                <a:r>
                  <a:rPr kumimoji="1"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Construct </a:t>
                </a:r>
                <a14:m>
                  <m:oMath xmlns:m="http://schemas.openxmlformats.org/officeDocument/2006/math">
                    <m:r>
                      <a:rPr kumimoji="1" lang="en-US" altLang="zh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kumimoji="1" lang="en-US" altLang="zh-TW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endParaRPr kumimoji="1" lang="zh-TW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標題 1">
                <a:extLst>
                  <a:ext uri="{FF2B5EF4-FFF2-40B4-BE49-F238E27FC236}">
                    <a16:creationId xmlns:a16="http://schemas.microsoft.com/office/drawing/2014/main" id="{9606D8CC-03D9-394D-8255-FB2F33EA7A6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397529" y="146690"/>
                <a:ext cx="6096036" cy="1325563"/>
              </a:xfrm>
              <a:blipFill>
                <a:blip r:embed="rId3"/>
                <a:stretch>
                  <a:fillRect l="-395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文字方塊 9">
            <a:extLst>
              <a:ext uri="{FF2B5EF4-FFF2-40B4-BE49-F238E27FC236}">
                <a16:creationId xmlns:a16="http://schemas.microsoft.com/office/drawing/2014/main" id="{D7F4880B-854A-4E42-AC37-8644039EB98B}"/>
              </a:ext>
            </a:extLst>
          </p:cNvPr>
          <p:cNvSpPr txBox="1"/>
          <p:nvPr/>
        </p:nvSpPr>
        <p:spPr>
          <a:xfrm>
            <a:off x="904803" y="1532689"/>
            <a:ext cx="84991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200" dirty="0"/>
              <a:t>Goal: </a:t>
            </a:r>
            <a:endParaRPr kumimoji="1" lang="zh-TW" altLang="en-US" sz="2200" dirty="0"/>
          </a:p>
        </p:txBody>
      </p: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CBC81F1B-2D40-A54B-A8E3-F8746A337E2F}"/>
              </a:ext>
            </a:extLst>
          </p:cNvPr>
          <p:cNvCxnSpPr>
            <a:cxnSpLocks/>
          </p:cNvCxnSpPr>
          <p:nvPr/>
        </p:nvCxnSpPr>
        <p:spPr>
          <a:xfrm>
            <a:off x="963299" y="1963983"/>
            <a:ext cx="879676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字方塊 17">
                <a:extLst>
                  <a:ext uri="{FF2B5EF4-FFF2-40B4-BE49-F238E27FC236}">
                    <a16:creationId xmlns:a16="http://schemas.microsoft.com/office/drawing/2014/main" id="{ADEF7663-F979-CC4A-817B-446A07B0B8F8}"/>
                  </a:ext>
                </a:extLst>
              </p:cNvPr>
              <p:cNvSpPr txBox="1"/>
              <p:nvPr/>
            </p:nvSpPr>
            <p:spPr>
              <a:xfrm>
                <a:off x="6786535" y="1162068"/>
                <a:ext cx="6190837" cy="451206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 += </m:t>
                    </m:r>
                    <m:sSub>
                      <m:sSubPr>
                        <m:ctrlP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kumimoji="1" lang="en-US" altLang="zh-TW" b="0" dirty="0"/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zh-TW" altLang="en-US" i="1" smtClean="0">
                          <a:latin typeface="Cambria Math" panose="02040503050406030204" pitchFamily="18" charset="0"/>
                        </a:rPr>
                        <m:t>⟹</m:t>
                      </m:r>
                      <m:sSub>
                        <m:sSubPr>
                          <m:ctrlPr>
                            <a:rPr kumimoji="1"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kumimoji="1"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kumimoji="1" lang="en-US" altLang="zh-TW" i="1">
                          <a:latin typeface="Cambria Math" panose="02040503050406030204" pitchFamily="18" charset="0"/>
                        </a:rPr>
                        <m:t> += </m:t>
                      </m:r>
                      <m:sSub>
                        <m:sSubPr>
                          <m:ctrlPr>
                            <a:rPr kumimoji="1"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sSub>
                        <m:sSubPr>
                          <m:ctrlPr>
                            <a:rPr kumimoji="1"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TW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kumimoji="1"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kumimoji="1" lang="en-US" altLang="zh-TW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kumimoji="1" lang="en-US" altLang="zh-TW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kumimoji="1" lang="en-US" altLang="zh-TW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kumimoji="1" lang="en-US" altLang="zh-TW" b="0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kumimoji="1" lang="en-US" altLang="zh-TW" b="0" dirty="0"/>
                  <a:t>            </a:t>
                </a:r>
                <a14:m>
                  <m:oMath xmlns:m="http://schemas.openxmlformats.org/officeDocument/2006/math"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…(</m:t>
                    </m:r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𝑐𝑜𝑜𝑝𝑒𝑟𝑎𝑡𝑒</m:t>
                    </m:r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𝑤𝑖𝑡h</m:t>
                    </m:r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𝑜𝑢𝑟</m:t>
                    </m:r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𝑚𝑎𝑡𝑟𝑖𝑥</m:t>
                    </m:r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kumimoji="1" lang="en-US" altLang="zh-TW" dirty="0"/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zh-TW" altLang="en-US" i="1">
                          <a:latin typeface="Cambria Math" panose="02040503050406030204" pitchFamily="18" charset="0"/>
                        </a:rPr>
                        <m:t>⟹</m:t>
                      </m:r>
                      <m:sSub>
                        <m:sSubPr>
                          <m:ctrlPr>
                            <a:rPr kumimoji="1"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kumimoji="1"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kumimoji="1" lang="en-US" altLang="zh-TW" i="1">
                          <a:latin typeface="Cambria Math" panose="02040503050406030204" pitchFamily="18" charset="0"/>
                        </a:rPr>
                        <m:t> += </m:t>
                      </m:r>
                      <m:sSub>
                        <m:sSubPr>
                          <m:ctrlPr>
                            <a:rPr kumimoji="1"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kumimoji="1" lang="en-US" altLang="zh-TW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kumimoji="1" lang="en-US" altLang="zh-TW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sSub>
                        <m:sSubPr>
                          <m:ctrlPr>
                            <a:rPr kumimoji="1"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TW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kumimoji="1"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kumimoji="1" lang="en-US" altLang="zh-TW" b="0" i="1" smtClean="0">
                          <a:latin typeface="Cambria Math" panose="02040503050406030204" pitchFamily="18" charset="0"/>
                        </a:rPr>
                        <m:t> …(</m:t>
                      </m:r>
                      <m:sSub>
                        <m:sSubPr>
                          <m:ctrlPr>
                            <a:rPr kumimoji="1"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kumimoji="1"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kumimoji="1"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kumimoji="1" lang="en-US" altLang="zh-TW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kumimoji="1" lang="en-US" altLang="zh-TW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en-US" altLang="zh-TW" dirty="0"/>
              </a:p>
              <a:p>
                <a:pPr marL="285750" indent="-285750">
                  <a:lnSpc>
                    <a:spcPct val="20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kumimoji="1" lang="en-US" altLang="zh-TW" i="1" dirty="0">
                        <a:latin typeface="Cambria Math" panose="02040503050406030204" pitchFamily="18" charset="0"/>
                      </a:rPr>
                      <m:t>𝐹𝑖𝑛𝑎𝑙</m:t>
                    </m:r>
                    <m:r>
                      <a:rPr kumimoji="1" lang="en-US" altLang="zh-TW" i="1" dirty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endParaRPr kumimoji="1" lang="en-US" altLang="zh-TW" dirty="0"/>
              </a:p>
              <a:p>
                <a:pPr>
                  <a:lnSpc>
                    <a:spcPct val="150000"/>
                  </a:lnSpc>
                </a:pPr>
                <a:r>
                  <a:rPr kumimoji="1" lang="en-US" altLang="zh-TW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TW">
                        <a:latin typeface="Cambria Math" panose="02040503050406030204" pitchFamily="18" charset="0"/>
                      </a:rPr>
                      <m:t>        </m:t>
                    </m:r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kumimoji="1" lang="en-US" altLang="zh-TW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TW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TW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  <m:r>
                              <a:rPr kumimoji="1" lang="en-US" altLang="zh-TW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nary>
                  </m:oMath>
                </a14:m>
                <a:endParaRPr kumimoji="1" lang="en-US" altLang="zh-TW" dirty="0"/>
              </a:p>
              <a:p>
                <a:pPr marL="285750" indent="-285750">
                  <a:lnSpc>
                    <a:spcPct val="20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kumimoji="1" lang="en-US" altLang="zh-TW" i="1" dirty="0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kumimoji="1" lang="en-US" altLang="zh-TW" i="1" dirty="0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kumimoji="1" lang="en-US" altLang="zh-TW" i="1" dirty="0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kumimoji="1" lang="en-US" altLang="zh-TW" i="1" dirty="0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endParaRPr kumimoji="1" lang="en-US" altLang="zh-TW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kumimoji="1" lang="en-US" altLang="zh-TW" dirty="0"/>
                  <a:t>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kumimoji="1" lang="en-US" altLang="zh-TW" i="1">
                        <a:latin typeface="Cambria Math" panose="02040503050406030204" pitchFamily="18" charset="0"/>
                      </a:rPr>
                      <m:t> += </m:t>
                    </m:r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,1</m:t>
                        </m:r>
                      </m:sub>
                    </m:sSub>
                  </m:oMath>
                </a14:m>
                <a:endParaRPr kumimoji="1" lang="en-US" altLang="zh-TW" dirty="0"/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kumimoji="1" lang="en-US" altLang="zh-TW" sz="1600" i="1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zh-TW" sz="1600" b="0" i="1" smtClean="0">
                        <a:latin typeface="Cambria Math" panose="02040503050406030204" pitchFamily="18" charset="0"/>
                      </a:rPr>
                      <m:t>                        </m:t>
                    </m:r>
                    <m:r>
                      <a:rPr kumimoji="1" lang="en-US" altLang="zh-TW" sz="1600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kumimoji="1" lang="en-US" altLang="zh-TW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1,1</m:t>
                        </m:r>
                      </m:sub>
                    </m:sSub>
                    <m:sSub>
                      <m:sSubPr>
                        <m:ctrlPr>
                          <a:rPr kumimoji="1" lang="en-US" altLang="zh-TW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kumimoji="1" lang="en-US" altLang="zh-TW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kumimoji="1" lang="en-US" altLang="zh-TW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,1</m:t>
                        </m:r>
                      </m:sub>
                    </m:sSub>
                    <m:r>
                      <a:rPr kumimoji="1" lang="en-US" altLang="zh-TW" sz="16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kumimoji="1" lang="en-US" altLang="zh-TW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1,2</m:t>
                        </m:r>
                      </m:sub>
                    </m:sSub>
                    <m:sSub>
                      <m:sSubPr>
                        <m:ctrlPr>
                          <a:rPr kumimoji="1" lang="en-US" altLang="zh-TW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kumimoji="1" lang="en-US" altLang="zh-TW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kumimoji="1" lang="en-US" altLang="zh-TW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,1</m:t>
                        </m:r>
                      </m:sub>
                    </m:sSub>
                  </m:oMath>
                </a14:m>
                <a:r>
                  <a:rPr kumimoji="1" lang="en-US" altLang="zh-TW" sz="1600" dirty="0"/>
                  <a:t>+…+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  <m:sSub>
                      <m:sSubPr>
                        <m:ctrlPr>
                          <a:rPr kumimoji="1" lang="en-US" altLang="zh-TW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kumimoji="1" lang="en-US" altLang="zh-TW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kumimoji="1" lang="en-US" altLang="zh-TW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,1</m:t>
                        </m:r>
                      </m:sub>
                    </m:sSub>
                  </m:oMath>
                </a14:m>
                <a:endParaRPr kumimoji="1" lang="en-US" altLang="zh-TW" sz="1600" dirty="0"/>
              </a:p>
              <a:p>
                <a:pPr>
                  <a:lnSpc>
                    <a:spcPct val="150000"/>
                  </a:lnSpc>
                </a:pPr>
                <a:r>
                  <a:rPr kumimoji="1" lang="en-US" altLang="zh-TW" dirty="0"/>
                  <a:t>                     </a:t>
                </a:r>
                <a14:m>
                  <m:oMath xmlns:m="http://schemas.openxmlformats.org/officeDocument/2006/math"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1,</m:t>
                            </m:r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  <m:r>
                              <a:rPr kumimoji="1" lang="en-US" altLang="zh-TW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,1</m:t>
                            </m:r>
                          </m:sub>
                        </m:sSub>
                      </m:e>
                    </m:nary>
                  </m:oMath>
                </a14:m>
                <a:endParaRPr kumimoji="1" lang="en-US" altLang="zh-TW" dirty="0"/>
              </a:p>
            </p:txBody>
          </p:sp>
        </mc:Choice>
        <mc:Fallback xmlns="">
          <p:sp>
            <p:nvSpPr>
              <p:cNvPr id="18" name="文字方塊 17">
                <a:extLst>
                  <a:ext uri="{FF2B5EF4-FFF2-40B4-BE49-F238E27FC236}">
                    <a16:creationId xmlns:a16="http://schemas.microsoft.com/office/drawing/2014/main" id="{ADEF7663-F979-CC4A-817B-446A07B0B8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86535" y="1162068"/>
                <a:ext cx="6190837" cy="4512069"/>
              </a:xfrm>
              <a:prstGeom prst="rect">
                <a:avLst/>
              </a:prstGeom>
              <a:blipFill>
                <a:blip r:embed="rId4"/>
                <a:stretch>
                  <a:fillRect l="-2049" b="-1376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直線接點 31">
            <a:extLst>
              <a:ext uri="{FF2B5EF4-FFF2-40B4-BE49-F238E27FC236}">
                <a16:creationId xmlns:a16="http://schemas.microsoft.com/office/drawing/2014/main" id="{B6243A3E-E7CA-CC4B-8FA0-3D3542D06333}"/>
              </a:ext>
            </a:extLst>
          </p:cNvPr>
          <p:cNvCxnSpPr>
            <a:cxnSpLocks/>
          </p:cNvCxnSpPr>
          <p:nvPr/>
        </p:nvCxnSpPr>
        <p:spPr>
          <a:xfrm>
            <a:off x="6786535" y="3990712"/>
            <a:ext cx="4409223" cy="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接點 32">
            <a:extLst>
              <a:ext uri="{FF2B5EF4-FFF2-40B4-BE49-F238E27FC236}">
                <a16:creationId xmlns:a16="http://schemas.microsoft.com/office/drawing/2014/main" id="{4FF0B1F0-AFD3-4C4C-B5F1-8ED5DD094272}"/>
              </a:ext>
            </a:extLst>
          </p:cNvPr>
          <p:cNvCxnSpPr>
            <a:cxnSpLocks/>
          </p:cNvCxnSpPr>
          <p:nvPr/>
        </p:nvCxnSpPr>
        <p:spPr>
          <a:xfrm>
            <a:off x="6786535" y="2969243"/>
            <a:ext cx="4409223" cy="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id="{0383980F-9B84-DA48-805E-CCD5AE15A844}"/>
              </a:ext>
            </a:extLst>
          </p:cNvPr>
          <p:cNvSpPr/>
          <p:nvPr/>
        </p:nvSpPr>
        <p:spPr>
          <a:xfrm>
            <a:off x="845811" y="1472253"/>
            <a:ext cx="3726189" cy="1590359"/>
          </a:xfrm>
          <a:prstGeom prst="rect">
            <a:avLst/>
          </a:prstGeom>
          <a:noFill/>
          <a:ln w="28575" cap="flat" cmpd="sng" algn="ctr">
            <a:solidFill>
              <a:srgbClr val="0070C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7B14EB21-5B29-DF42-BD65-099BBA09DB05}"/>
              </a:ext>
            </a:extLst>
          </p:cNvPr>
          <p:cNvSpPr/>
          <p:nvPr/>
        </p:nvSpPr>
        <p:spPr>
          <a:xfrm>
            <a:off x="6552061" y="914868"/>
            <a:ext cx="4886870" cy="5028264"/>
          </a:xfrm>
          <a:prstGeom prst="rect">
            <a:avLst/>
          </a:prstGeom>
          <a:noFill/>
          <a:ln w="28575" cap="flat" cmpd="sng" algn="ctr">
            <a:solidFill>
              <a:schemeClr val="accent6">
                <a:lumMod val="60000"/>
                <a:lumOff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CDBA21ED-FF61-844A-9650-E90DD3E327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246" y="3309812"/>
            <a:ext cx="3209882" cy="1734653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98328FF0-8DB1-C44F-AFA3-F5FF6512AC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86391" y="3323900"/>
            <a:ext cx="2611813" cy="173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740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1">
            <a:extLst>
              <a:ext uri="{FF2B5EF4-FFF2-40B4-BE49-F238E27FC236}">
                <a16:creationId xmlns:a16="http://schemas.microsoft.com/office/drawing/2014/main" id="{9606D8CC-03D9-394D-8255-FB2F33EA7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529" y="146690"/>
            <a:ext cx="6096036" cy="1325563"/>
          </a:xfrm>
        </p:spPr>
        <p:txBody>
          <a:bodyPr>
            <a:norm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Cont’d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A9081FEF-5CC8-7F44-A34C-D880CCED0C00}"/>
              </a:ext>
            </a:extLst>
          </p:cNvPr>
          <p:cNvSpPr txBox="1"/>
          <p:nvPr/>
        </p:nvSpPr>
        <p:spPr>
          <a:xfrm>
            <a:off x="80287" y="4904875"/>
            <a:ext cx="369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dirty="0"/>
              <a:t>=</a:t>
            </a:r>
            <a:endParaRPr kumimoji="1" lang="zh-TW" altLang="en-US" sz="2400" dirty="0"/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8268CB9A-79EC-3A49-ADCA-87938A3978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819" y="1437136"/>
            <a:ext cx="3661435" cy="1978677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59917F85-C650-B945-B9B7-9F7962B17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3892" y="1472253"/>
            <a:ext cx="3019620" cy="2005501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B5C63A46-CF8B-F042-8043-6966115869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819" y="3926868"/>
            <a:ext cx="5797806" cy="2323117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D5748027-2062-7046-A651-4C86DE96397F}"/>
              </a:ext>
            </a:extLst>
          </p:cNvPr>
          <p:cNvSpPr txBox="1"/>
          <p:nvPr/>
        </p:nvSpPr>
        <p:spPr>
          <a:xfrm>
            <a:off x="4111254" y="2468728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/>
              <a:t>*</a:t>
            </a:r>
            <a:endParaRPr kumimoji="1" lang="zh-TW" altLang="en-US" sz="2400" dirty="0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44C89D04-D8BE-E74D-848F-209BB56821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5129" y="3631096"/>
            <a:ext cx="3021796" cy="2618890"/>
          </a:xfrm>
          <a:prstGeom prst="rect">
            <a:avLst/>
          </a:prstGeom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49352D56-A7D6-D44B-A955-EB14574B564B}"/>
              </a:ext>
            </a:extLst>
          </p:cNvPr>
          <p:cNvSpPr txBox="1"/>
          <p:nvPr/>
        </p:nvSpPr>
        <p:spPr>
          <a:xfrm>
            <a:off x="6202789" y="4904874"/>
            <a:ext cx="369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dirty="0"/>
              <a:t>=</a:t>
            </a:r>
            <a:endParaRPr kumimoji="1" lang="zh-TW" altLang="en-US" sz="2400" dirty="0"/>
          </a:p>
        </p:txBody>
      </p:sp>
      <p:pic>
        <p:nvPicPr>
          <p:cNvPr id="22" name="Content Placeholder 4">
            <a:extLst>
              <a:ext uri="{FF2B5EF4-FFF2-40B4-BE49-F238E27FC236}">
                <a16:creationId xmlns:a16="http://schemas.microsoft.com/office/drawing/2014/main" id="{6BBF8F9B-DEC0-FC4C-8BB1-68E4E7E7B80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7356" t="24997" r="36955" b="47576"/>
          <a:stretch/>
        </p:blipFill>
        <p:spPr>
          <a:xfrm>
            <a:off x="9272521" y="447981"/>
            <a:ext cx="2198669" cy="1099336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D8E1D9E8-791F-CE46-B59D-7EB4F6673D03}"/>
              </a:ext>
            </a:extLst>
          </p:cNvPr>
          <p:cNvSpPr/>
          <p:nvPr/>
        </p:nvSpPr>
        <p:spPr>
          <a:xfrm>
            <a:off x="7558255" y="366957"/>
            <a:ext cx="4547689" cy="2618890"/>
          </a:xfrm>
          <a:prstGeom prst="rect">
            <a:avLst/>
          </a:prstGeom>
          <a:noFill/>
          <a:ln w="28575" cap="flat" cmpd="sng" algn="ctr">
            <a:solidFill>
              <a:srgbClr val="0070C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FFFEA21E-3250-5F4A-BF35-4C86C8CD65E9}"/>
              </a:ext>
            </a:extLst>
          </p:cNvPr>
          <p:cNvSpPr txBox="1"/>
          <p:nvPr/>
        </p:nvSpPr>
        <p:spPr>
          <a:xfrm>
            <a:off x="7885281" y="400255"/>
            <a:ext cx="84991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200" dirty="0"/>
              <a:t>Goal: </a:t>
            </a:r>
            <a:endParaRPr kumimoji="1" lang="zh-TW" altLang="en-US" sz="2200" dirty="0"/>
          </a:p>
        </p:txBody>
      </p: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0EA071F4-61DF-2441-9549-958AA7EF6CFB}"/>
              </a:ext>
            </a:extLst>
          </p:cNvPr>
          <p:cNvCxnSpPr>
            <a:cxnSpLocks/>
          </p:cNvCxnSpPr>
          <p:nvPr/>
        </p:nvCxnSpPr>
        <p:spPr>
          <a:xfrm>
            <a:off x="7943777" y="831549"/>
            <a:ext cx="879676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接點 27">
            <a:extLst>
              <a:ext uri="{FF2B5EF4-FFF2-40B4-BE49-F238E27FC236}">
                <a16:creationId xmlns:a16="http://schemas.microsoft.com/office/drawing/2014/main" id="{E00CFC29-B29F-6C47-9AAD-9E416E7F85FE}"/>
              </a:ext>
            </a:extLst>
          </p:cNvPr>
          <p:cNvCxnSpPr>
            <a:cxnSpLocks/>
          </p:cNvCxnSpPr>
          <p:nvPr/>
        </p:nvCxnSpPr>
        <p:spPr>
          <a:xfrm>
            <a:off x="7696720" y="1701580"/>
            <a:ext cx="4409223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字方塊 28">
                <a:extLst>
                  <a:ext uri="{FF2B5EF4-FFF2-40B4-BE49-F238E27FC236}">
                    <a16:creationId xmlns:a16="http://schemas.microsoft.com/office/drawing/2014/main" id="{2A6F13F7-B7A2-A74E-B97C-B4C77368265A}"/>
                  </a:ext>
                </a:extLst>
              </p:cNvPr>
              <p:cNvSpPr txBox="1"/>
              <p:nvPr/>
            </p:nvSpPr>
            <p:spPr>
              <a:xfrm>
                <a:off x="7719870" y="1839609"/>
                <a:ext cx="4409223" cy="82740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en-US" altLang="zh-TW" i="1" dirty="0" smtClean="0">
                          <a:latin typeface="Cambria Math" panose="02040503050406030204" pitchFamily="18" charset="0"/>
                        </a:rPr>
                        <m:t>𝐹𝑖𝑛𝑎𝑙</m:t>
                      </m:r>
                      <m:r>
                        <a:rPr kumimoji="1" lang="en-US" altLang="zh-TW" i="1" dirty="0" smtClean="0">
                          <a:latin typeface="Cambria Math" panose="02040503050406030204" pitchFamily="18" charset="0"/>
                        </a:rPr>
                        <m:t>:</m:t>
                      </m:r>
                    </m:oMath>
                  </m:oMathPara>
                </a14:m>
                <a:endParaRPr kumimoji="1" lang="en-US" altLang="zh-TW" dirty="0"/>
              </a:p>
              <a:p>
                <a:pPr>
                  <a:lnSpc>
                    <a:spcPct val="150000"/>
                  </a:lnSpc>
                </a:pPr>
                <a:r>
                  <a:rPr kumimoji="1" lang="en-US" altLang="zh-TW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TW" b="0" i="0" smtClean="0">
                        <a:latin typeface="Cambria Math" panose="02040503050406030204" pitchFamily="18" charset="0"/>
                      </a:rPr>
                      <m:t>        </m:t>
                    </m:r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kumimoji="1" lang="en-US" altLang="zh-TW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TW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TW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kumimoji="1" lang="en-US" altLang="zh-TW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  <m:r>
                              <a:rPr kumimoji="1" lang="en-US" altLang="zh-TW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kumimoji="1" lang="en-US" altLang="zh-TW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nary>
                  </m:oMath>
                </a14:m>
                <a:endParaRPr kumimoji="1" lang="en-US" altLang="zh-TW" dirty="0"/>
              </a:p>
            </p:txBody>
          </p:sp>
        </mc:Choice>
        <mc:Fallback xmlns="">
          <p:sp>
            <p:nvSpPr>
              <p:cNvPr id="29" name="文字方塊 28">
                <a:extLst>
                  <a:ext uri="{FF2B5EF4-FFF2-40B4-BE49-F238E27FC236}">
                    <a16:creationId xmlns:a16="http://schemas.microsoft.com/office/drawing/2014/main" id="{2A6F13F7-B7A2-A74E-B97C-B4C7736826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19870" y="1839609"/>
                <a:ext cx="4409223" cy="827406"/>
              </a:xfrm>
              <a:prstGeom prst="rect">
                <a:avLst/>
              </a:prstGeom>
              <a:blipFill>
                <a:blip r:embed="rId7"/>
                <a:stretch>
                  <a:fillRect l="-2006" b="-7761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99639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201342-9FA6-3743-A91A-16AB7D840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833" y="284102"/>
            <a:ext cx="10515600" cy="1325563"/>
          </a:xfrm>
        </p:spPr>
        <p:txBody>
          <a:bodyPr>
            <a:normAutofit/>
          </a:bodyPr>
          <a:lstStyle/>
          <a:p>
            <a:r>
              <a:rPr kumimoji="1" lang="en-US" altLang="zh-TW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 conclusion</a:t>
            </a:r>
            <a:endParaRPr kumimoji="1" lang="zh-TW" altLang="en-US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C2D04E1C-A77A-6447-9277-C050CC8860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314" y="2101176"/>
            <a:ext cx="5062821" cy="2736000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2E4BAE1C-F3C8-EC4E-B6B7-20EAA54976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2810" y="2078729"/>
            <a:ext cx="4119510" cy="2736000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A1FF42B5-B44F-EC4E-9983-28136D1EAF0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356" t="24997" r="36955" b="47576"/>
          <a:stretch/>
        </p:blipFill>
        <p:spPr>
          <a:xfrm>
            <a:off x="5199186" y="397215"/>
            <a:ext cx="2198669" cy="109933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D71029FA-BEC3-2B40-A09A-DE937F63E9DE}"/>
                  </a:ext>
                </a:extLst>
              </p:cNvPr>
              <p:cNvSpPr/>
              <p:nvPr/>
            </p:nvSpPr>
            <p:spPr>
              <a:xfrm>
                <a:off x="7397855" y="8132"/>
                <a:ext cx="4794145" cy="187750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20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kumimoji="1" lang="en-US" altLang="zh-TW" i="1" dirty="0">
                        <a:latin typeface="Cambria Math" panose="02040503050406030204" pitchFamily="18" charset="0"/>
                      </a:rPr>
                      <m:t>𝑒</m:t>
                    </m:r>
                    <m:r>
                      <a:rPr kumimoji="1" lang="en-US" altLang="zh-TW" i="1" dirty="0">
                        <a:latin typeface="Cambria Math" panose="02040503050406030204" pitchFamily="18" charset="0"/>
                      </a:rPr>
                      <m:t>.</m:t>
                    </m:r>
                    <m:r>
                      <a:rPr kumimoji="1" lang="en-US" altLang="zh-TW" i="1" dirty="0">
                        <a:latin typeface="Cambria Math" panose="02040503050406030204" pitchFamily="18" charset="0"/>
                      </a:rPr>
                      <m:t>𝑔</m:t>
                    </m:r>
                    <m:r>
                      <a:rPr kumimoji="1" lang="en-US" altLang="zh-TW" i="1" dirty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endParaRPr kumimoji="1" lang="en-US" altLang="zh-TW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kumimoji="1" lang="en-US" altLang="zh-TW" dirty="0"/>
                  <a:t>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,1</m:t>
                        </m:r>
                      </m:sub>
                    </m:sSub>
                    <m:r>
                      <a:rPr kumimoji="1" lang="en-US" altLang="zh-TW" i="1">
                        <a:latin typeface="Cambria Math" panose="02040503050406030204" pitchFamily="18" charset="0"/>
                      </a:rPr>
                      <m:t> += </m:t>
                    </m:r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,1</m:t>
                        </m:r>
                      </m:sub>
                    </m:sSub>
                  </m:oMath>
                </a14:m>
                <a:endParaRPr kumimoji="1" lang="en-US" altLang="zh-TW" dirty="0"/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kumimoji="1" lang="en-US" altLang="zh-TW" sz="1600" i="1">
                        <a:latin typeface="Cambria Math" panose="02040503050406030204" pitchFamily="18" charset="0"/>
                      </a:rPr>
                      <m:t>                         = </m:t>
                    </m:r>
                    <m:sSub>
                      <m:sSubPr>
                        <m:ctrlPr>
                          <a:rPr kumimoji="1" lang="en-US" altLang="zh-TW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1,1</m:t>
                        </m:r>
                      </m:sub>
                    </m:sSub>
                    <m:sSub>
                      <m:sSubPr>
                        <m:ctrlPr>
                          <a:rPr kumimoji="1" lang="en-US" altLang="zh-TW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kumimoji="1" lang="en-US" altLang="zh-TW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kumimoji="1" lang="en-US" altLang="zh-TW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,1</m:t>
                        </m:r>
                      </m:sub>
                    </m:sSub>
                    <m:r>
                      <a:rPr kumimoji="1" lang="en-US" altLang="zh-TW" sz="16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kumimoji="1" lang="en-US" altLang="zh-TW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1,2</m:t>
                        </m:r>
                      </m:sub>
                    </m:sSub>
                    <m:sSub>
                      <m:sSubPr>
                        <m:ctrlPr>
                          <a:rPr kumimoji="1" lang="en-US" altLang="zh-TW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kumimoji="1" lang="en-US" altLang="zh-TW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kumimoji="1" lang="en-US" altLang="zh-TW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,1</m:t>
                        </m:r>
                      </m:sub>
                    </m:sSub>
                  </m:oMath>
                </a14:m>
                <a:r>
                  <a:rPr kumimoji="1" lang="en-US" altLang="zh-TW" sz="1600" dirty="0"/>
                  <a:t>+…+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  <m:sSub>
                      <m:sSubPr>
                        <m:ctrlPr>
                          <a:rPr kumimoji="1" lang="en-US" altLang="zh-TW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kumimoji="1" lang="en-US" altLang="zh-TW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kumimoji="1" lang="en-US" altLang="zh-TW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kumimoji="1" lang="en-US" altLang="zh-TW" sz="1600" i="1">
                            <a:latin typeface="Cambria Math" panose="02040503050406030204" pitchFamily="18" charset="0"/>
                          </a:rPr>
                          <m:t>,1</m:t>
                        </m:r>
                      </m:sub>
                    </m:sSub>
                  </m:oMath>
                </a14:m>
                <a:endParaRPr kumimoji="1" lang="en-US" altLang="zh-TW" sz="1600" dirty="0"/>
              </a:p>
              <a:p>
                <a:pPr>
                  <a:lnSpc>
                    <a:spcPct val="150000"/>
                  </a:lnSpc>
                </a:pPr>
                <a:r>
                  <a:rPr kumimoji="1" lang="en-US" altLang="zh-TW" dirty="0"/>
                  <a:t>                     </a:t>
                </a:r>
                <a14:m>
                  <m:oMath xmlns:m="http://schemas.openxmlformats.org/officeDocument/2006/math">
                    <m:r>
                      <a:rPr kumimoji="1" lang="en-US" altLang="zh-TW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TW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1,</m:t>
                            </m:r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  <m:r>
                              <a:rPr kumimoji="1" lang="en-US" altLang="zh-TW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,1</m:t>
                            </m:r>
                          </m:sub>
                        </m:sSub>
                      </m:e>
                    </m:nary>
                  </m:oMath>
                </a14:m>
                <a:endParaRPr kumimoji="1" lang="en-US" altLang="zh-TW" dirty="0"/>
              </a:p>
            </p:txBody>
          </p:sp>
        </mc:Choice>
        <mc:Fallback xmlns="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D71029FA-BEC3-2B40-A09A-DE937F63E9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7855" y="8132"/>
                <a:ext cx="4794145" cy="1877502"/>
              </a:xfrm>
              <a:prstGeom prst="rect">
                <a:avLst/>
              </a:prstGeom>
              <a:blipFill>
                <a:blip r:embed="rId6"/>
                <a:stretch>
                  <a:fillRect l="-792" b="-3221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矩形 7">
            <a:extLst>
              <a:ext uri="{FF2B5EF4-FFF2-40B4-BE49-F238E27FC236}">
                <a16:creationId xmlns:a16="http://schemas.microsoft.com/office/drawing/2014/main" id="{E5451AC2-6CB1-054B-B55D-1D3F5526ED67}"/>
              </a:ext>
            </a:extLst>
          </p:cNvPr>
          <p:cNvSpPr/>
          <p:nvPr/>
        </p:nvSpPr>
        <p:spPr>
          <a:xfrm>
            <a:off x="5065987" y="168167"/>
            <a:ext cx="6852744" cy="1717468"/>
          </a:xfrm>
          <a:prstGeom prst="rect">
            <a:avLst/>
          </a:prstGeom>
          <a:noFill/>
          <a:ln w="28575" cap="flat" cmpd="sng" algn="ctr">
            <a:solidFill>
              <a:srgbClr val="0070C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7DAA3793-E9E4-014F-A6D1-5EAEE862279C}"/>
              </a:ext>
            </a:extLst>
          </p:cNvPr>
          <p:cNvCxnSpPr>
            <a:cxnSpLocks/>
          </p:cNvCxnSpPr>
          <p:nvPr/>
        </p:nvCxnSpPr>
        <p:spPr>
          <a:xfrm>
            <a:off x="7315198" y="284102"/>
            <a:ext cx="0" cy="1429084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91B5E35E-D5D8-4949-AED3-48941FCDB1AD}"/>
              </a:ext>
            </a:extLst>
          </p:cNvPr>
          <p:cNvSpPr/>
          <p:nvPr/>
        </p:nvSpPr>
        <p:spPr>
          <a:xfrm>
            <a:off x="1669498" y="2656233"/>
            <a:ext cx="4726451" cy="370747"/>
          </a:xfrm>
          <a:prstGeom prst="rect">
            <a:avLst/>
          </a:prstGeom>
          <a:noFill/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5ECEFA4-ED05-BA48-B3D4-8CF88B4EF2D6}"/>
              </a:ext>
            </a:extLst>
          </p:cNvPr>
          <p:cNvSpPr/>
          <p:nvPr/>
        </p:nvSpPr>
        <p:spPr>
          <a:xfrm>
            <a:off x="6887885" y="2656233"/>
            <a:ext cx="952832" cy="2158496"/>
          </a:xfrm>
          <a:prstGeom prst="rect">
            <a:avLst/>
          </a:prstGeom>
          <a:noFill/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5" name="內容版面配置區 2">
            <a:extLst>
              <a:ext uri="{FF2B5EF4-FFF2-40B4-BE49-F238E27FC236}">
                <a16:creationId xmlns:a16="http://schemas.microsoft.com/office/drawing/2014/main" id="{CD2EC631-E1B9-0B40-8D9A-F0EBED11E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011" y="5223641"/>
            <a:ext cx="10515600" cy="1466192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TW" dirty="0"/>
              <a:t>Conclude: </a:t>
            </a:r>
          </a:p>
          <a:p>
            <a:r>
              <a:rPr kumimoji="1" lang="en-US" altLang="zh-TW" dirty="0"/>
              <a:t>One matrix multiplication </a:t>
            </a:r>
          </a:p>
          <a:p>
            <a:pPr lvl="1"/>
            <a:r>
              <a:rPr kumimoji="1" lang="en-US" altLang="zh-TW" dirty="0"/>
              <a:t>Get N*M (all) spins’ energy</a:t>
            </a:r>
          </a:p>
          <a:p>
            <a:r>
              <a:rPr kumimoji="1" lang="en-US" altLang="zh-TW" dirty="0"/>
              <a:t>A spin energy is related to the spins located at the same layer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89216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2DDF18B-952D-2B41-B976-23C1F60B0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483" y="337752"/>
            <a:ext cx="10515600" cy="1325563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spin energy is related to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內容版面配置區 9">
            <a:extLst>
              <a:ext uri="{FF2B5EF4-FFF2-40B4-BE49-F238E27FC236}">
                <a16:creationId xmlns:a16="http://schemas.microsoft.com/office/drawing/2014/main" id="{AE24894F-A00B-B843-8888-39606C8DA8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4486" y="1470204"/>
            <a:ext cx="6179595" cy="4994786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57C29DBC-2119-214B-847E-E7A07E8E1C92}"/>
              </a:ext>
            </a:extLst>
          </p:cNvPr>
          <p:cNvSpPr/>
          <p:nvPr/>
        </p:nvSpPr>
        <p:spPr>
          <a:xfrm>
            <a:off x="3749914" y="3914079"/>
            <a:ext cx="2204837" cy="289932"/>
          </a:xfrm>
          <a:prstGeom prst="rect">
            <a:avLst/>
          </a:prstGeom>
          <a:noFill/>
          <a:ln w="31750" cap="flat" cmpd="sng" algn="ctr">
            <a:solidFill>
              <a:srgbClr val="D12253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C4F09C-3C42-8C49-89CE-8D0F0C9C72FF}"/>
              </a:ext>
            </a:extLst>
          </p:cNvPr>
          <p:cNvSpPr/>
          <p:nvPr/>
        </p:nvSpPr>
        <p:spPr>
          <a:xfrm>
            <a:off x="3749914" y="4345258"/>
            <a:ext cx="3520681" cy="1325563"/>
          </a:xfrm>
          <a:prstGeom prst="rect">
            <a:avLst/>
          </a:prstGeom>
          <a:noFill/>
          <a:ln w="31750" cap="flat" cmpd="sng" algn="ctr">
            <a:solidFill>
              <a:srgbClr val="D12253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DD43D52D-C92A-084B-8B3F-F0945640FB00}"/>
              </a:ext>
            </a:extLst>
          </p:cNvPr>
          <p:cNvSpPr txBox="1"/>
          <p:nvPr/>
        </p:nvSpPr>
        <p:spPr>
          <a:xfrm>
            <a:off x="7227773" y="2360110"/>
            <a:ext cx="458465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TW" dirty="0"/>
              <a:t>For one construction: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TW" dirty="0"/>
              <a:t>related with: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en-US" altLang="zh-TW" dirty="0"/>
              <a:t>spins on the same layers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TW" dirty="0"/>
              <a:t>For spin flipping: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TW" dirty="0"/>
              <a:t>spin on the upper layer and lower later</a:t>
            </a:r>
          </a:p>
          <a:p>
            <a:pPr lvl="1"/>
            <a:r>
              <a:rPr kumimoji="1" lang="en-US" altLang="zh-TW" dirty="0"/>
              <a:t>on the same location</a:t>
            </a:r>
          </a:p>
        </p:txBody>
      </p: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74BB5AC3-7051-7F45-B798-9C215EBF1E7F}"/>
              </a:ext>
            </a:extLst>
          </p:cNvPr>
          <p:cNvGrpSpPr/>
          <p:nvPr/>
        </p:nvGrpSpPr>
        <p:grpSpPr>
          <a:xfrm rot="20055140">
            <a:off x="5798189" y="2828436"/>
            <a:ext cx="1697300" cy="658677"/>
            <a:chOff x="5904773" y="3163311"/>
            <a:chExt cx="1545480" cy="599760"/>
          </a:xfrm>
        </p:grpSpPr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3">
              <p14:nvContentPartPr>
                <p14:cNvPr id="18" name="筆跡 17">
                  <a:extLst>
                    <a:ext uri="{FF2B5EF4-FFF2-40B4-BE49-F238E27FC236}">
                      <a16:creationId xmlns:a16="http://schemas.microsoft.com/office/drawing/2014/main" id="{5276283F-AFEA-7E45-AD5B-A4673D32813B}"/>
                    </a:ext>
                  </a:extLst>
                </p14:cNvPr>
                <p14:cNvContentPartPr/>
                <p14:nvPr/>
              </p14:nvContentPartPr>
              <p14:xfrm>
                <a:off x="5904773" y="3257991"/>
                <a:ext cx="1479600" cy="505080"/>
              </p14:xfrm>
            </p:contentPart>
          </mc:Choice>
          <mc:Fallback xmlns="">
            <p:pic>
              <p:nvPicPr>
                <p:cNvPr id="18" name="筆跡 17">
                  <a:extLst>
                    <a:ext uri="{FF2B5EF4-FFF2-40B4-BE49-F238E27FC236}">
                      <a16:creationId xmlns:a16="http://schemas.microsoft.com/office/drawing/2014/main" id="{5276283F-AFEA-7E45-AD5B-A4673D32813B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841773" y="2880351"/>
                  <a:ext cx="1605240" cy="1260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5">
              <p14:nvContentPartPr>
                <p14:cNvPr id="19" name="筆跡 18">
                  <a:extLst>
                    <a:ext uri="{FF2B5EF4-FFF2-40B4-BE49-F238E27FC236}">
                      <a16:creationId xmlns:a16="http://schemas.microsoft.com/office/drawing/2014/main" id="{5E94F775-63C7-9B4D-B29E-F96D84DBEE28}"/>
                    </a:ext>
                  </a:extLst>
                </p14:cNvPr>
                <p14:cNvContentPartPr/>
                <p14:nvPr/>
              </p14:nvContentPartPr>
              <p14:xfrm>
                <a:off x="7227773" y="3163311"/>
                <a:ext cx="222480" cy="279720"/>
              </p14:xfrm>
            </p:contentPart>
          </mc:Choice>
          <mc:Fallback xmlns="">
            <p:pic>
              <p:nvPicPr>
                <p:cNvPr id="19" name="筆跡 18">
                  <a:extLst>
                    <a:ext uri="{FF2B5EF4-FFF2-40B4-BE49-F238E27FC236}">
                      <a16:creationId xmlns:a16="http://schemas.microsoft.com/office/drawing/2014/main" id="{5E94F775-63C7-9B4D-B29E-F96D84DBEE28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7164773" y="2785671"/>
                  <a:ext cx="348120" cy="10353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7">
            <p14:nvContentPartPr>
              <p14:cNvPr id="21" name="筆跡 20">
                <a:extLst>
                  <a:ext uri="{FF2B5EF4-FFF2-40B4-BE49-F238E27FC236}">
                    <a16:creationId xmlns:a16="http://schemas.microsoft.com/office/drawing/2014/main" id="{99B24F14-CF8B-C643-B580-EAF73CB7A250}"/>
                  </a:ext>
                </a:extLst>
              </p14:cNvPr>
              <p14:cNvContentPartPr/>
              <p14:nvPr/>
            </p14:nvContentPartPr>
            <p14:xfrm>
              <a:off x="9198773" y="5088231"/>
              <a:ext cx="360" cy="360"/>
            </p14:xfrm>
          </p:contentPart>
        </mc:Choice>
        <mc:Fallback xmlns="">
          <p:pic>
            <p:nvPicPr>
              <p:cNvPr id="21" name="筆跡 20">
                <a:extLst>
                  <a:ext uri="{FF2B5EF4-FFF2-40B4-BE49-F238E27FC236}">
                    <a16:creationId xmlns:a16="http://schemas.microsoft.com/office/drawing/2014/main" id="{99B24F14-CF8B-C643-B580-EAF73CB7A250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135773" y="4710591"/>
                <a:ext cx="126000" cy="75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2" name="群組 21">
            <a:extLst>
              <a:ext uri="{FF2B5EF4-FFF2-40B4-BE49-F238E27FC236}">
                <a16:creationId xmlns:a16="http://schemas.microsoft.com/office/drawing/2014/main" id="{1D39856A-7E64-E74E-849D-F3493200195C}"/>
              </a:ext>
            </a:extLst>
          </p:cNvPr>
          <p:cNvGrpSpPr/>
          <p:nvPr/>
        </p:nvGrpSpPr>
        <p:grpSpPr>
          <a:xfrm rot="21094878">
            <a:off x="6217138" y="3715959"/>
            <a:ext cx="1196705" cy="464409"/>
            <a:chOff x="5904773" y="3163311"/>
            <a:chExt cx="1545480" cy="599760"/>
          </a:xfrm>
        </p:grpSpPr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9">
              <p14:nvContentPartPr>
                <p14:cNvPr id="23" name="筆跡 22">
                  <a:extLst>
                    <a:ext uri="{FF2B5EF4-FFF2-40B4-BE49-F238E27FC236}">
                      <a16:creationId xmlns:a16="http://schemas.microsoft.com/office/drawing/2014/main" id="{8A8EE4C8-CFBD-B240-95FB-B6EF59913A4C}"/>
                    </a:ext>
                  </a:extLst>
                </p14:cNvPr>
                <p14:cNvContentPartPr/>
                <p14:nvPr/>
              </p14:nvContentPartPr>
              <p14:xfrm>
                <a:off x="5904773" y="3257991"/>
                <a:ext cx="1479600" cy="505080"/>
              </p14:xfrm>
            </p:contentPart>
          </mc:Choice>
          <mc:Fallback xmlns="">
            <p:pic>
              <p:nvPicPr>
                <p:cNvPr id="18" name="筆跡 17">
                  <a:extLst>
                    <a:ext uri="{FF2B5EF4-FFF2-40B4-BE49-F238E27FC236}">
                      <a16:creationId xmlns:a16="http://schemas.microsoft.com/office/drawing/2014/main" id="{5276283F-AFEA-7E45-AD5B-A4673D32813B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841773" y="2880351"/>
                  <a:ext cx="1605240" cy="1260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10">
              <p14:nvContentPartPr>
                <p14:cNvPr id="26" name="筆跡 25">
                  <a:extLst>
                    <a:ext uri="{FF2B5EF4-FFF2-40B4-BE49-F238E27FC236}">
                      <a16:creationId xmlns:a16="http://schemas.microsoft.com/office/drawing/2014/main" id="{37B60EC0-2415-FB40-906F-3F24B76EAF56}"/>
                    </a:ext>
                  </a:extLst>
                </p14:cNvPr>
                <p14:cNvContentPartPr/>
                <p14:nvPr/>
              </p14:nvContentPartPr>
              <p14:xfrm>
                <a:off x="7227773" y="3163311"/>
                <a:ext cx="222480" cy="279720"/>
              </p14:xfrm>
            </p:contentPart>
          </mc:Choice>
          <mc:Fallback xmlns="">
            <p:pic>
              <p:nvPicPr>
                <p:cNvPr id="19" name="筆跡 18">
                  <a:extLst>
                    <a:ext uri="{FF2B5EF4-FFF2-40B4-BE49-F238E27FC236}">
                      <a16:creationId xmlns:a16="http://schemas.microsoft.com/office/drawing/2014/main" id="{5E94F775-63C7-9B4D-B29E-F96D84DBEE28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7164773" y="2785671"/>
                  <a:ext cx="348120" cy="103536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8815355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2E38D7-D079-954E-A80F-BB939522C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699" y="63832"/>
            <a:ext cx="5852613" cy="1325563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Flipping spins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43F80800-DD4C-564D-9380-05B2DD5249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1208704" y="1690453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橢圓 9">
            <a:extLst>
              <a:ext uri="{FF2B5EF4-FFF2-40B4-BE49-F238E27FC236}">
                <a16:creationId xmlns:a16="http://schemas.microsoft.com/office/drawing/2014/main" id="{1E2F211E-7D6D-5D4E-9C75-E7023C46F5FA}"/>
              </a:ext>
            </a:extLst>
          </p:cNvPr>
          <p:cNvSpPr/>
          <p:nvPr/>
        </p:nvSpPr>
        <p:spPr>
          <a:xfrm>
            <a:off x="1470776" y="1700595"/>
            <a:ext cx="187755" cy="301883"/>
          </a:xfrm>
          <a:prstGeom prst="ellipse">
            <a:avLst/>
          </a:prstGeom>
          <a:noFill/>
          <a:ln w="28575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" name="向下箭號 10">
            <a:extLst>
              <a:ext uri="{FF2B5EF4-FFF2-40B4-BE49-F238E27FC236}">
                <a16:creationId xmlns:a16="http://schemas.microsoft.com/office/drawing/2014/main" id="{B962F038-B27B-B645-83AF-CB1A4D7C7FBA}"/>
              </a:ext>
            </a:extLst>
          </p:cNvPr>
          <p:cNvSpPr/>
          <p:nvPr/>
        </p:nvSpPr>
        <p:spPr>
          <a:xfrm rot="16200000">
            <a:off x="2295282" y="2283746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graphicFrame>
        <p:nvGraphicFramePr>
          <p:cNvPr id="12" name="表格 24">
            <a:extLst>
              <a:ext uri="{FF2B5EF4-FFF2-40B4-BE49-F238E27FC236}">
                <a16:creationId xmlns:a16="http://schemas.microsoft.com/office/drawing/2014/main" id="{95CC5C3E-D3CF-8843-A50D-88BB4023AD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7669009"/>
              </p:ext>
            </p:extLst>
          </p:nvPr>
        </p:nvGraphicFramePr>
        <p:xfrm>
          <a:off x="356699" y="1718386"/>
          <a:ext cx="880112" cy="15640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80112">
                  <a:extLst>
                    <a:ext uri="{9D8B030D-6E8A-4147-A177-3AD203B41FA5}">
                      <a16:colId xmlns:a16="http://schemas.microsoft.com/office/drawing/2014/main" val="2641827420"/>
                    </a:ext>
                  </a:extLst>
                </a:gridCol>
              </a:tblGrid>
              <a:tr h="27969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TW" sz="1400" dirty="0"/>
                        <a:t>layer 1</a:t>
                      </a:r>
                      <a:endParaRPr kumimoji="1" lang="zh-TW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4810840"/>
                  </a:ext>
                </a:extLst>
              </a:tr>
              <a:tr h="27969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TW" sz="1400" dirty="0"/>
                        <a:t>layer 2</a:t>
                      </a:r>
                      <a:endParaRPr kumimoji="1" lang="zh-TW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5349860"/>
                  </a:ext>
                </a:extLst>
              </a:tr>
              <a:tr h="279699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zh-TW" sz="1400" dirty="0"/>
                        <a:t>…</a:t>
                      </a:r>
                      <a:endParaRPr kumimoji="1" lang="zh-TW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4194228"/>
                  </a:ext>
                </a:extLst>
              </a:tr>
              <a:tr h="27969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TW" sz="1400" dirty="0"/>
                        <a:t>layer (n-1)</a:t>
                      </a:r>
                      <a:endParaRPr kumimoji="1" lang="zh-TW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6772269"/>
                  </a:ext>
                </a:extLst>
              </a:tr>
              <a:tr h="3448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TW" sz="1400" dirty="0"/>
                        <a:t>layer n</a:t>
                      </a:r>
                      <a:endParaRPr kumimoji="1" lang="zh-TW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071633"/>
                  </a:ext>
                </a:extLst>
              </a:tr>
            </a:tbl>
          </a:graphicData>
        </a:graphic>
      </p:graphicFrame>
      <p:pic>
        <p:nvPicPr>
          <p:cNvPr id="13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4E47CC11-4A38-9A43-979F-D78B4E1D87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2610638" y="1655082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橢圓 13">
            <a:extLst>
              <a:ext uri="{FF2B5EF4-FFF2-40B4-BE49-F238E27FC236}">
                <a16:creationId xmlns:a16="http://schemas.microsoft.com/office/drawing/2014/main" id="{60E078CC-9A38-B64E-B0A6-01626A00A4FE}"/>
              </a:ext>
            </a:extLst>
          </p:cNvPr>
          <p:cNvSpPr/>
          <p:nvPr/>
        </p:nvSpPr>
        <p:spPr>
          <a:xfrm>
            <a:off x="2873238" y="2015042"/>
            <a:ext cx="187755" cy="301883"/>
          </a:xfrm>
          <a:prstGeom prst="ellipse">
            <a:avLst/>
          </a:prstGeom>
          <a:noFill/>
          <a:ln w="28575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5" name="向下箭號 14">
            <a:extLst>
              <a:ext uri="{FF2B5EF4-FFF2-40B4-BE49-F238E27FC236}">
                <a16:creationId xmlns:a16="http://schemas.microsoft.com/office/drawing/2014/main" id="{FB818C62-3592-0A40-95E5-DE3ABD2C2D86}"/>
              </a:ext>
            </a:extLst>
          </p:cNvPr>
          <p:cNvSpPr/>
          <p:nvPr/>
        </p:nvSpPr>
        <p:spPr>
          <a:xfrm rot="16200000">
            <a:off x="3723419" y="2252508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16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11796746-040D-6A4F-81D8-8E73B99BB2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4038775" y="1623844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橢圓 16">
            <a:extLst>
              <a:ext uri="{FF2B5EF4-FFF2-40B4-BE49-F238E27FC236}">
                <a16:creationId xmlns:a16="http://schemas.microsoft.com/office/drawing/2014/main" id="{91E11020-8342-3C47-8585-F2ABE92EAA08}"/>
              </a:ext>
            </a:extLst>
          </p:cNvPr>
          <p:cNvSpPr/>
          <p:nvPr/>
        </p:nvSpPr>
        <p:spPr>
          <a:xfrm>
            <a:off x="4301375" y="2377345"/>
            <a:ext cx="187755" cy="301883"/>
          </a:xfrm>
          <a:prstGeom prst="ellipse">
            <a:avLst/>
          </a:prstGeom>
          <a:noFill/>
          <a:ln w="28575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8" name="向下箭號 17">
            <a:extLst>
              <a:ext uri="{FF2B5EF4-FFF2-40B4-BE49-F238E27FC236}">
                <a16:creationId xmlns:a16="http://schemas.microsoft.com/office/drawing/2014/main" id="{0C756A65-D8C7-7F43-8EC9-B1D6413AE3B7}"/>
              </a:ext>
            </a:extLst>
          </p:cNvPr>
          <p:cNvSpPr/>
          <p:nvPr/>
        </p:nvSpPr>
        <p:spPr>
          <a:xfrm rot="16200000">
            <a:off x="5125886" y="2231287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19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8B89EB12-E50C-E443-9297-51F84F1136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5441242" y="1614198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橢圓 19">
            <a:extLst>
              <a:ext uri="{FF2B5EF4-FFF2-40B4-BE49-F238E27FC236}">
                <a16:creationId xmlns:a16="http://schemas.microsoft.com/office/drawing/2014/main" id="{EACBABC5-5AF1-9342-B260-C2B13A88FA11}"/>
              </a:ext>
            </a:extLst>
          </p:cNvPr>
          <p:cNvSpPr/>
          <p:nvPr/>
        </p:nvSpPr>
        <p:spPr>
          <a:xfrm>
            <a:off x="5715417" y="2691790"/>
            <a:ext cx="187755" cy="301883"/>
          </a:xfrm>
          <a:prstGeom prst="ellipse">
            <a:avLst/>
          </a:prstGeom>
          <a:noFill/>
          <a:ln w="28575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890D3B43-E76C-5642-9FDE-69DB2DB021C2}"/>
              </a:ext>
            </a:extLst>
          </p:cNvPr>
          <p:cNvSpPr txBox="1"/>
          <p:nvPr/>
        </p:nvSpPr>
        <p:spPr>
          <a:xfrm>
            <a:off x="526556" y="1173951"/>
            <a:ext cx="1451038" cy="430887"/>
          </a:xfrm>
          <a:prstGeom prst="rect">
            <a:avLst/>
          </a:prstGeom>
          <a:noFill/>
          <a:ln w="38100">
            <a:solidFill>
              <a:srgbClr val="92D050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kumimoji="1" lang="zh-TW" altLang="en-US" dirty="0">
                <a:latin typeface="Nanum Pen Script" panose="03040600000000000000" pitchFamily="66" charset="-127"/>
              </a:rPr>
              <a:t>＠</a:t>
            </a:r>
            <a:r>
              <a:rPr kumimoji="1" lang="zh-TW" altLang="en-US" sz="2200" dirty="0">
                <a:latin typeface="Nanum Pen Script" panose="03040600000000000000" pitchFamily="66" charset="-127"/>
              </a:rPr>
              <a:t> </a:t>
            </a:r>
            <a:r>
              <a:rPr kumimoji="1" lang="en-US" altLang="zh-TW" sz="2200" dirty="0">
                <a:latin typeface="Nanum Pen Script" panose="03040600000000000000" pitchFamily="66" charset="-127"/>
                <a:ea typeface="Nanum Pen Script" panose="03040600000000000000" pitchFamily="66" charset="-127"/>
              </a:rPr>
              <a:t>Temp = t</a:t>
            </a:r>
            <a:endParaRPr kumimoji="1" lang="zh-TW" altLang="en-US" sz="2200" dirty="0">
              <a:latin typeface="Nanum Pen Script" panose="03040600000000000000" pitchFamily="66" charset="-127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FEAA181-2D65-9D42-8F50-A1BE72399AF9}"/>
              </a:ext>
            </a:extLst>
          </p:cNvPr>
          <p:cNvSpPr/>
          <p:nvPr/>
        </p:nvSpPr>
        <p:spPr>
          <a:xfrm>
            <a:off x="7001602" y="1711069"/>
            <a:ext cx="5027961" cy="4298647"/>
          </a:xfrm>
          <a:prstGeom prst="rect">
            <a:avLst/>
          </a:prstGeom>
          <a:noFill/>
          <a:ln w="28575" cap="flat" cmpd="sng" algn="ctr">
            <a:solidFill>
              <a:srgbClr val="0070C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D8219434-7D62-804C-A587-D8473E4B7F88}"/>
              </a:ext>
            </a:extLst>
          </p:cNvPr>
          <p:cNvSpPr txBox="1"/>
          <p:nvPr/>
        </p:nvSpPr>
        <p:spPr>
          <a:xfrm>
            <a:off x="7100766" y="1731279"/>
            <a:ext cx="472663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For one spin, the spin energy will only impact by the spins on the same layer.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TW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That is, we </a:t>
            </a:r>
            <a:r>
              <a:rPr kumimoji="1" lang="en-US" altLang="zh-TW" sz="2200" b="1" dirty="0"/>
              <a:t>can only flip one spin on one layer</a:t>
            </a:r>
            <a:r>
              <a:rPr kumimoji="1" lang="en-US" altLang="zh-TW" sz="2200" dirty="0"/>
              <a:t> before updating all the N spins’ energies on the same layer.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TW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So, we flipped the same </a:t>
            </a:r>
            <a:r>
              <a:rPr kumimoji="1" lang="en-US" altLang="zh-TW" sz="2200" dirty="0" err="1"/>
              <a:t>i-th</a:t>
            </a:r>
            <a:r>
              <a:rPr kumimoji="1" lang="en-US" altLang="zh-TW" sz="2200" dirty="0"/>
              <a:t> spin for all M layers.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kumimoji="1" lang="en-US" altLang="zh-TW" sz="2200" dirty="0"/>
              <a:t>All N*M spins’ energies need to be updated.</a:t>
            </a:r>
          </a:p>
        </p:txBody>
      </p:sp>
      <p:sp>
        <p:nvSpPr>
          <p:cNvPr id="40" name="向下箭號 39">
            <a:extLst>
              <a:ext uri="{FF2B5EF4-FFF2-40B4-BE49-F238E27FC236}">
                <a16:creationId xmlns:a16="http://schemas.microsoft.com/office/drawing/2014/main" id="{E6C7DDF2-852E-4245-BF93-7F1464237773}"/>
              </a:ext>
            </a:extLst>
          </p:cNvPr>
          <p:cNvSpPr/>
          <p:nvPr/>
        </p:nvSpPr>
        <p:spPr>
          <a:xfrm rot="16200000">
            <a:off x="862474" y="3960245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41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81A1F04D-8714-BF4E-BB26-936BAA2AA4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1177830" y="3331581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橢圓 41">
            <a:extLst>
              <a:ext uri="{FF2B5EF4-FFF2-40B4-BE49-F238E27FC236}">
                <a16:creationId xmlns:a16="http://schemas.microsoft.com/office/drawing/2014/main" id="{E64CB866-CD1A-2E43-A37A-2A88F253C0AE}"/>
              </a:ext>
            </a:extLst>
          </p:cNvPr>
          <p:cNvSpPr/>
          <p:nvPr/>
        </p:nvSpPr>
        <p:spPr>
          <a:xfrm>
            <a:off x="1764521" y="3344303"/>
            <a:ext cx="187755" cy="301883"/>
          </a:xfrm>
          <a:prstGeom prst="ellipse">
            <a:avLst/>
          </a:prstGeom>
          <a:noFill/>
          <a:ln w="28575">
            <a:solidFill>
              <a:srgbClr val="00B0F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3" name="向下箭號 42">
            <a:extLst>
              <a:ext uri="{FF2B5EF4-FFF2-40B4-BE49-F238E27FC236}">
                <a16:creationId xmlns:a16="http://schemas.microsoft.com/office/drawing/2014/main" id="{5DF26A18-41C8-3C47-AF5F-F6690434B792}"/>
              </a:ext>
            </a:extLst>
          </p:cNvPr>
          <p:cNvSpPr/>
          <p:nvPr/>
        </p:nvSpPr>
        <p:spPr>
          <a:xfrm rot="16200000">
            <a:off x="2277733" y="3972967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44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ECC1323C-4274-E94F-96E9-69669277AD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2593089" y="3344303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橢圓 44">
            <a:extLst>
              <a:ext uri="{FF2B5EF4-FFF2-40B4-BE49-F238E27FC236}">
                <a16:creationId xmlns:a16="http://schemas.microsoft.com/office/drawing/2014/main" id="{1B4BB3BC-30FD-5343-BB82-B4150ADD1856}"/>
              </a:ext>
            </a:extLst>
          </p:cNvPr>
          <p:cNvSpPr/>
          <p:nvPr/>
        </p:nvSpPr>
        <p:spPr>
          <a:xfrm>
            <a:off x="3191355" y="3738991"/>
            <a:ext cx="187755" cy="301883"/>
          </a:xfrm>
          <a:prstGeom prst="ellipse">
            <a:avLst/>
          </a:prstGeom>
          <a:noFill/>
          <a:ln w="28575">
            <a:solidFill>
              <a:srgbClr val="00B0F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6" name="向下箭號 45">
            <a:extLst>
              <a:ext uri="{FF2B5EF4-FFF2-40B4-BE49-F238E27FC236}">
                <a16:creationId xmlns:a16="http://schemas.microsoft.com/office/drawing/2014/main" id="{F344AC7C-FACD-7844-9723-649968CA60A9}"/>
              </a:ext>
            </a:extLst>
          </p:cNvPr>
          <p:cNvSpPr/>
          <p:nvPr/>
        </p:nvSpPr>
        <p:spPr>
          <a:xfrm rot="16200000">
            <a:off x="3762362" y="3981466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47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6B454550-1C1F-604F-AFCB-864C998347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4077718" y="3352802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橢圓 47">
            <a:extLst>
              <a:ext uri="{FF2B5EF4-FFF2-40B4-BE49-F238E27FC236}">
                <a16:creationId xmlns:a16="http://schemas.microsoft.com/office/drawing/2014/main" id="{80BAA493-1DF9-0440-AEEA-8A9AF9F9E3EB}"/>
              </a:ext>
            </a:extLst>
          </p:cNvPr>
          <p:cNvSpPr/>
          <p:nvPr/>
        </p:nvSpPr>
        <p:spPr>
          <a:xfrm>
            <a:off x="4675984" y="4117881"/>
            <a:ext cx="187755" cy="301883"/>
          </a:xfrm>
          <a:prstGeom prst="ellipse">
            <a:avLst/>
          </a:prstGeom>
          <a:noFill/>
          <a:ln w="28575">
            <a:solidFill>
              <a:srgbClr val="00B0F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9" name="向下箭號 48">
            <a:extLst>
              <a:ext uri="{FF2B5EF4-FFF2-40B4-BE49-F238E27FC236}">
                <a16:creationId xmlns:a16="http://schemas.microsoft.com/office/drawing/2014/main" id="{1F67D67C-3C19-F744-9F54-37CEBE2221F4}"/>
              </a:ext>
            </a:extLst>
          </p:cNvPr>
          <p:cNvSpPr/>
          <p:nvPr/>
        </p:nvSpPr>
        <p:spPr>
          <a:xfrm rot="16200000">
            <a:off x="5164829" y="3981466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50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80AE709E-0640-8648-8F5D-15D86CC3B0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5480185" y="3352802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橢圓 50">
            <a:extLst>
              <a:ext uri="{FF2B5EF4-FFF2-40B4-BE49-F238E27FC236}">
                <a16:creationId xmlns:a16="http://schemas.microsoft.com/office/drawing/2014/main" id="{9EB57915-3D40-5842-8D0B-2E75DE0FCF58}"/>
              </a:ext>
            </a:extLst>
          </p:cNvPr>
          <p:cNvSpPr/>
          <p:nvPr/>
        </p:nvSpPr>
        <p:spPr>
          <a:xfrm>
            <a:off x="6078451" y="4465123"/>
            <a:ext cx="187755" cy="301883"/>
          </a:xfrm>
          <a:prstGeom prst="ellipse">
            <a:avLst/>
          </a:prstGeom>
          <a:noFill/>
          <a:ln w="28575">
            <a:solidFill>
              <a:srgbClr val="00B0F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2" name="向下箭號 51">
            <a:extLst>
              <a:ext uri="{FF2B5EF4-FFF2-40B4-BE49-F238E27FC236}">
                <a16:creationId xmlns:a16="http://schemas.microsoft.com/office/drawing/2014/main" id="{949A4CCB-E6F7-904D-B33F-20FBB55C0702}"/>
              </a:ext>
            </a:extLst>
          </p:cNvPr>
          <p:cNvSpPr/>
          <p:nvPr/>
        </p:nvSpPr>
        <p:spPr>
          <a:xfrm rot="16200000">
            <a:off x="135576" y="5720803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53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CE19353B-16BE-B344-8F94-8F69A85DB8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1342284" y="5112925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橢圓 53">
            <a:extLst>
              <a:ext uri="{FF2B5EF4-FFF2-40B4-BE49-F238E27FC236}">
                <a16:creationId xmlns:a16="http://schemas.microsoft.com/office/drawing/2014/main" id="{B9107CBD-86F1-934D-9D8F-E55F51A3CF7A}"/>
              </a:ext>
            </a:extLst>
          </p:cNvPr>
          <p:cNvSpPr/>
          <p:nvPr/>
        </p:nvSpPr>
        <p:spPr>
          <a:xfrm>
            <a:off x="1889709" y="5363795"/>
            <a:ext cx="187755" cy="301883"/>
          </a:xfrm>
          <a:prstGeom prst="ellipse">
            <a:avLst/>
          </a:prstGeom>
          <a:noFill/>
          <a:ln w="28575">
            <a:solidFill>
              <a:srgbClr val="92D05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highlight>
                <a:srgbClr val="00FF00"/>
              </a:highlight>
            </a:endParaRPr>
          </a:p>
        </p:txBody>
      </p:sp>
      <p:sp>
        <p:nvSpPr>
          <p:cNvPr id="55" name="向下箭號 54">
            <a:extLst>
              <a:ext uri="{FF2B5EF4-FFF2-40B4-BE49-F238E27FC236}">
                <a16:creationId xmlns:a16="http://schemas.microsoft.com/office/drawing/2014/main" id="{4E56F3E1-4FA1-B74B-8188-85268B59AC7A}"/>
              </a:ext>
            </a:extLst>
          </p:cNvPr>
          <p:cNvSpPr/>
          <p:nvPr/>
        </p:nvSpPr>
        <p:spPr>
          <a:xfrm rot="16200000">
            <a:off x="1020368" y="5741589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56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A6BF875E-D83C-D749-9FAE-05F1F21FE5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2755257" y="5092615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橢圓 56">
            <a:extLst>
              <a:ext uri="{FF2B5EF4-FFF2-40B4-BE49-F238E27FC236}">
                <a16:creationId xmlns:a16="http://schemas.microsoft.com/office/drawing/2014/main" id="{46ED169E-6C22-3045-AECF-42D1480DDC1E}"/>
              </a:ext>
            </a:extLst>
          </p:cNvPr>
          <p:cNvSpPr/>
          <p:nvPr/>
        </p:nvSpPr>
        <p:spPr>
          <a:xfrm>
            <a:off x="3302682" y="5656001"/>
            <a:ext cx="187755" cy="301883"/>
          </a:xfrm>
          <a:prstGeom prst="ellipse">
            <a:avLst/>
          </a:prstGeom>
          <a:noFill/>
          <a:ln w="28575">
            <a:solidFill>
              <a:srgbClr val="92D05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highlight>
                <a:srgbClr val="00FF00"/>
              </a:highlight>
            </a:endParaRPr>
          </a:p>
        </p:txBody>
      </p:sp>
      <p:sp>
        <p:nvSpPr>
          <p:cNvPr id="58" name="向下箭號 57">
            <a:extLst>
              <a:ext uri="{FF2B5EF4-FFF2-40B4-BE49-F238E27FC236}">
                <a16:creationId xmlns:a16="http://schemas.microsoft.com/office/drawing/2014/main" id="{623D75C1-3067-2E49-94B1-C1328320C030}"/>
              </a:ext>
            </a:extLst>
          </p:cNvPr>
          <p:cNvSpPr/>
          <p:nvPr/>
        </p:nvSpPr>
        <p:spPr>
          <a:xfrm rot="16200000">
            <a:off x="2433341" y="5721279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59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53175009-D064-8E42-A200-AEAA724633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4195146" y="5034740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橢圓 59">
            <a:extLst>
              <a:ext uri="{FF2B5EF4-FFF2-40B4-BE49-F238E27FC236}">
                <a16:creationId xmlns:a16="http://schemas.microsoft.com/office/drawing/2014/main" id="{2CED2DF6-0274-F845-91A3-D4380137BE7B}"/>
              </a:ext>
            </a:extLst>
          </p:cNvPr>
          <p:cNvSpPr/>
          <p:nvPr/>
        </p:nvSpPr>
        <p:spPr>
          <a:xfrm>
            <a:off x="4742571" y="5980092"/>
            <a:ext cx="187755" cy="301883"/>
          </a:xfrm>
          <a:prstGeom prst="ellipse">
            <a:avLst/>
          </a:prstGeom>
          <a:noFill/>
          <a:ln w="28575">
            <a:solidFill>
              <a:srgbClr val="92D05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highlight>
                <a:srgbClr val="00FF00"/>
              </a:highlight>
            </a:endParaRPr>
          </a:p>
        </p:txBody>
      </p:sp>
      <p:sp>
        <p:nvSpPr>
          <p:cNvPr id="61" name="向下箭號 60">
            <a:extLst>
              <a:ext uri="{FF2B5EF4-FFF2-40B4-BE49-F238E27FC236}">
                <a16:creationId xmlns:a16="http://schemas.microsoft.com/office/drawing/2014/main" id="{7CBD58E0-549F-C54A-85FC-11F689F81346}"/>
              </a:ext>
            </a:extLst>
          </p:cNvPr>
          <p:cNvSpPr/>
          <p:nvPr/>
        </p:nvSpPr>
        <p:spPr>
          <a:xfrm rot="16200000">
            <a:off x="3873230" y="5663404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62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0AAD151A-5125-7E45-831A-E610DD2FB9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5599668" y="5036718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3" name="橢圓 62">
            <a:extLst>
              <a:ext uri="{FF2B5EF4-FFF2-40B4-BE49-F238E27FC236}">
                <a16:creationId xmlns:a16="http://schemas.microsoft.com/office/drawing/2014/main" id="{858DAF22-F848-7046-9870-0EDF9DB820E7}"/>
              </a:ext>
            </a:extLst>
          </p:cNvPr>
          <p:cNvSpPr/>
          <p:nvPr/>
        </p:nvSpPr>
        <p:spPr>
          <a:xfrm>
            <a:off x="6147093" y="6329309"/>
            <a:ext cx="187755" cy="301883"/>
          </a:xfrm>
          <a:prstGeom prst="ellipse">
            <a:avLst/>
          </a:prstGeom>
          <a:noFill/>
          <a:ln w="28575">
            <a:solidFill>
              <a:srgbClr val="92D05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highlight>
                <a:srgbClr val="00FF00"/>
              </a:highlight>
            </a:endParaRPr>
          </a:p>
        </p:txBody>
      </p:sp>
      <p:sp>
        <p:nvSpPr>
          <p:cNvPr id="64" name="向下箭號 63">
            <a:extLst>
              <a:ext uri="{FF2B5EF4-FFF2-40B4-BE49-F238E27FC236}">
                <a16:creationId xmlns:a16="http://schemas.microsoft.com/office/drawing/2014/main" id="{581826AF-B08F-C54C-8C4F-5F07B4B668EC}"/>
              </a:ext>
            </a:extLst>
          </p:cNvPr>
          <p:cNvSpPr/>
          <p:nvPr/>
        </p:nvSpPr>
        <p:spPr>
          <a:xfrm rot="16200000">
            <a:off x="5277752" y="5665382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65" name="文字方塊 64">
            <a:extLst>
              <a:ext uri="{FF2B5EF4-FFF2-40B4-BE49-F238E27FC236}">
                <a16:creationId xmlns:a16="http://schemas.microsoft.com/office/drawing/2014/main" id="{CD743F4F-3F84-AE40-88B1-2455889DDF02}"/>
              </a:ext>
            </a:extLst>
          </p:cNvPr>
          <p:cNvSpPr txBox="1"/>
          <p:nvPr/>
        </p:nvSpPr>
        <p:spPr>
          <a:xfrm>
            <a:off x="489872" y="5700146"/>
            <a:ext cx="4229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200" b="1" dirty="0">
                <a:latin typeface="Chalkduster" panose="03050602040202020205" pitchFamily="66" charset="0"/>
              </a:rPr>
              <a:t>…</a:t>
            </a:r>
            <a:endParaRPr kumimoji="1" lang="zh-TW" altLang="en-US" sz="2200" b="1" dirty="0">
              <a:latin typeface="Chalkduster" panose="03050602040202020205" pitchFamily="66" charset="0"/>
            </a:endParaRPr>
          </a:p>
        </p:txBody>
      </p:sp>
      <p:cxnSp>
        <p:nvCxnSpPr>
          <p:cNvPr id="66" name="直線接點 65">
            <a:extLst>
              <a:ext uri="{FF2B5EF4-FFF2-40B4-BE49-F238E27FC236}">
                <a16:creationId xmlns:a16="http://schemas.microsoft.com/office/drawing/2014/main" id="{EAE8220D-D203-9D4D-8E5E-BFFE002F1CDA}"/>
              </a:ext>
            </a:extLst>
          </p:cNvPr>
          <p:cNvCxnSpPr>
            <a:cxnSpLocks/>
          </p:cNvCxnSpPr>
          <p:nvPr/>
        </p:nvCxnSpPr>
        <p:spPr>
          <a:xfrm>
            <a:off x="823931" y="3306502"/>
            <a:ext cx="5852613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接點 67">
            <a:extLst>
              <a:ext uri="{FF2B5EF4-FFF2-40B4-BE49-F238E27FC236}">
                <a16:creationId xmlns:a16="http://schemas.microsoft.com/office/drawing/2014/main" id="{4F0C2F7B-3C27-564B-A536-1810483E3960}"/>
              </a:ext>
            </a:extLst>
          </p:cNvPr>
          <p:cNvCxnSpPr>
            <a:cxnSpLocks/>
          </p:cNvCxnSpPr>
          <p:nvPr/>
        </p:nvCxnSpPr>
        <p:spPr>
          <a:xfrm>
            <a:off x="852683" y="5021237"/>
            <a:ext cx="5852613" cy="0"/>
          </a:xfrm>
          <a:prstGeom prst="line">
            <a:avLst/>
          </a:prstGeom>
          <a:ln w="28575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07905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512D60-41F8-8D44-BD39-56ED68D5A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A94C682-BF24-3C40-AB60-D0DAEB744164}"/>
              </a:ext>
            </a:extLst>
          </p:cNvPr>
          <p:cNvSpPr txBox="1"/>
          <p:nvPr/>
        </p:nvSpPr>
        <p:spPr>
          <a:xfrm>
            <a:off x="588223" y="1373742"/>
            <a:ext cx="226465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#layers, M = 16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 err="1"/>
              <a:t>cudac</a:t>
            </a:r>
            <a:r>
              <a:rPr kumimoji="1" lang="en-US" altLang="zh-TW" sz="2200" dirty="0"/>
              <a:t>++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GPU: RTX 3080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Database: </a:t>
            </a:r>
            <a:r>
              <a:rPr kumimoji="1" lang="en-US" altLang="zh-TW" sz="2200" dirty="0" err="1"/>
              <a:t>Gset</a:t>
            </a:r>
            <a:endParaRPr kumimoji="1" lang="zh-TW" altLang="en-US" sz="2200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569F7928-D3AC-524F-8804-6956DD628970}"/>
              </a:ext>
            </a:extLst>
          </p:cNvPr>
          <p:cNvGraphicFramePr>
            <a:graphicFrameLocks noGrp="1"/>
          </p:cNvGraphicFramePr>
          <p:nvPr/>
        </p:nvGraphicFramePr>
        <p:xfrm>
          <a:off x="4867565" y="490973"/>
          <a:ext cx="7112001" cy="121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69001">
                  <a:extLst>
                    <a:ext uri="{9D8B030D-6E8A-4147-A177-3AD203B41FA5}">
                      <a16:colId xmlns:a16="http://schemas.microsoft.com/office/drawing/2014/main" val="3247997975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698317573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3639123073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3484037332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2776919855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908725057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3896228770"/>
                    </a:ext>
                  </a:extLst>
                </a:gridCol>
              </a:tblGrid>
              <a:tr h="23100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Testcase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G1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G22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G48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G65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G77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G81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3253440"/>
                  </a:ext>
                </a:extLst>
              </a:tr>
              <a:tr h="28105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#spin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1024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2048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4096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8192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16384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32768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343080"/>
                  </a:ext>
                </a:extLst>
              </a:tr>
              <a:tr h="28105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Actual #spin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800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3000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8000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14000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20000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9970273"/>
                  </a:ext>
                </a:extLst>
              </a:tr>
              <a:tr h="28105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Correlation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19176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19990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6000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16000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28000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40000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8975967"/>
                  </a:ext>
                </a:extLst>
              </a:tr>
            </a:tbl>
          </a:graphicData>
        </a:graphic>
      </p:graphicFrame>
      <p:graphicFrame>
        <p:nvGraphicFramePr>
          <p:cNvPr id="9" name="表格 4">
            <a:extLst>
              <a:ext uri="{FF2B5EF4-FFF2-40B4-BE49-F238E27FC236}">
                <a16:creationId xmlns:a16="http://schemas.microsoft.com/office/drawing/2014/main" id="{87333D01-DC1D-954F-96F0-BC4AD8EA4F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1473259"/>
              </p:ext>
            </p:extLst>
          </p:nvPr>
        </p:nvGraphicFramePr>
        <p:xfrm>
          <a:off x="468885" y="2820292"/>
          <a:ext cx="11510681" cy="22423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7743">
                  <a:extLst>
                    <a:ext uri="{9D8B030D-6E8A-4147-A177-3AD203B41FA5}">
                      <a16:colId xmlns:a16="http://schemas.microsoft.com/office/drawing/2014/main" val="3736996001"/>
                    </a:ext>
                  </a:extLst>
                </a:gridCol>
                <a:gridCol w="1191023">
                  <a:extLst>
                    <a:ext uri="{9D8B030D-6E8A-4147-A177-3AD203B41FA5}">
                      <a16:colId xmlns:a16="http://schemas.microsoft.com/office/drawing/2014/main" val="2598518851"/>
                    </a:ext>
                  </a:extLst>
                </a:gridCol>
                <a:gridCol w="1644383">
                  <a:extLst>
                    <a:ext uri="{9D8B030D-6E8A-4147-A177-3AD203B41FA5}">
                      <a16:colId xmlns:a16="http://schemas.microsoft.com/office/drawing/2014/main" val="1478387681"/>
                    </a:ext>
                  </a:extLst>
                </a:gridCol>
                <a:gridCol w="1644383">
                  <a:extLst>
                    <a:ext uri="{9D8B030D-6E8A-4147-A177-3AD203B41FA5}">
                      <a16:colId xmlns:a16="http://schemas.microsoft.com/office/drawing/2014/main" val="1890664503"/>
                    </a:ext>
                  </a:extLst>
                </a:gridCol>
                <a:gridCol w="1644383">
                  <a:extLst>
                    <a:ext uri="{9D8B030D-6E8A-4147-A177-3AD203B41FA5}">
                      <a16:colId xmlns:a16="http://schemas.microsoft.com/office/drawing/2014/main" val="2688834640"/>
                    </a:ext>
                  </a:extLst>
                </a:gridCol>
                <a:gridCol w="1644383">
                  <a:extLst>
                    <a:ext uri="{9D8B030D-6E8A-4147-A177-3AD203B41FA5}">
                      <a16:colId xmlns:a16="http://schemas.microsoft.com/office/drawing/2014/main" val="2922613428"/>
                    </a:ext>
                  </a:extLst>
                </a:gridCol>
                <a:gridCol w="1644383">
                  <a:extLst>
                    <a:ext uri="{9D8B030D-6E8A-4147-A177-3AD203B41FA5}">
                      <a16:colId xmlns:a16="http://schemas.microsoft.com/office/drawing/2014/main" val="938108289"/>
                    </a:ext>
                  </a:extLst>
                </a:gridCol>
              </a:tblGrid>
              <a:tr h="389869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#spin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1024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2048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4096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8192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16384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32768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9457099"/>
                  </a:ext>
                </a:extLst>
              </a:tr>
              <a:tr h="404122">
                <a:tc gridSpan="7">
                  <a:txBody>
                    <a:bodyPr/>
                    <a:lstStyle/>
                    <a:p>
                      <a:pPr algn="ctr"/>
                      <a:r>
                        <a:rPr lang="en-US" altLang="zh-TW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Shih fastest</a:t>
                      </a:r>
                      <a:endParaRPr lang="zh-TW" altLang="en-US" sz="1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3965059"/>
                  </a:ext>
                </a:extLst>
              </a:tr>
              <a:tr h="404122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GPU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0.4641827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3.3816429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7.0664575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8.70533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107.3607445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651088"/>
                  </a:ext>
                </a:extLst>
              </a:tr>
              <a:tr h="404122">
                <a:tc gridSpan="7"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Tensor Core Unit (TC, TCU)</a:t>
                      </a:r>
                      <a:endParaRPr lang="zh-TW" altLang="en-US" b="1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" altLang="zh-TW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5434953"/>
                  </a:ext>
                </a:extLst>
              </a:tr>
              <a:tr h="404122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Old method / CPU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(Last time)</a:t>
                      </a:r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9.51994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23.42601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93.009529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544.421387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3947.98145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30947.7402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812171"/>
                  </a:ext>
                </a:extLst>
              </a:tr>
            </a:tbl>
          </a:graphicData>
        </a:graphic>
      </p:graphicFrame>
      <p:sp>
        <p:nvSpPr>
          <p:cNvPr id="7" name="矩形 6">
            <a:extLst>
              <a:ext uri="{FF2B5EF4-FFF2-40B4-BE49-F238E27FC236}">
                <a16:creationId xmlns:a16="http://schemas.microsoft.com/office/drawing/2014/main" id="{ACAE9054-7134-A749-AEE9-02B188B4D8B4}"/>
              </a:ext>
            </a:extLst>
          </p:cNvPr>
          <p:cNvSpPr/>
          <p:nvPr/>
        </p:nvSpPr>
        <p:spPr>
          <a:xfrm>
            <a:off x="347532" y="4424856"/>
            <a:ext cx="11753386" cy="63062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008104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5AD2BB-05B2-004E-B9F3-6B1D26789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Nsight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NVIDIA profiler 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5927241-7665-424E-A9CD-0BFB582BAD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614" y="1690688"/>
            <a:ext cx="10515600" cy="2301312"/>
          </a:xfrm>
        </p:spPr>
        <p:txBody>
          <a:bodyPr>
            <a:normAutofit/>
          </a:bodyPr>
          <a:lstStyle/>
          <a:p>
            <a:r>
              <a:rPr kumimoji="1" lang="en-US" altLang="zh-TW" dirty="0"/>
              <a:t>For </a:t>
            </a:r>
            <a:r>
              <a:rPr kumimoji="1" lang="en-US" altLang="zh-TW" dirty="0" err="1"/>
              <a:t>cuda</a:t>
            </a:r>
            <a:r>
              <a:rPr kumimoji="1" lang="en-US" altLang="zh-TW" dirty="0"/>
              <a:t> toolkit 10.0 (or upper) </a:t>
            </a:r>
            <a:r>
              <a:rPr kumimoji="1" lang="en-US" altLang="zh-TW" dirty="0" err="1"/>
              <a:t>Nsight</a:t>
            </a:r>
            <a:endParaRPr kumimoji="1" lang="en-US" altLang="zh-TW" dirty="0"/>
          </a:p>
          <a:p>
            <a:pPr lvl="1"/>
            <a:r>
              <a:rPr kumimoji="1" lang="en-US" altLang="zh-TW" dirty="0" err="1"/>
              <a:t>Nsystem</a:t>
            </a:r>
            <a:r>
              <a:rPr kumimoji="1" lang="en-US" altLang="zh-TW" dirty="0"/>
              <a:t>, </a:t>
            </a:r>
            <a:r>
              <a:rPr kumimoji="1" lang="en-US" altLang="zh-TW" dirty="0" err="1"/>
              <a:t>nvprof</a:t>
            </a:r>
            <a:endParaRPr kumimoji="1" lang="en-US" altLang="zh-TW" dirty="0"/>
          </a:p>
          <a:p>
            <a:pPr lvl="1"/>
            <a:r>
              <a:rPr kumimoji="1" lang="en-US" altLang="zh-TW" dirty="0" err="1"/>
              <a:t>Eg</a:t>
            </a:r>
            <a:r>
              <a:rPr kumimoji="1" lang="en-US" altLang="zh-TW" dirty="0"/>
              <a:t>: version4.3 </a:t>
            </a:r>
          </a:p>
          <a:p>
            <a:pPr lvl="2"/>
            <a:r>
              <a:rPr kumimoji="1" lang="en-US" altLang="zh-TW" dirty="0"/>
              <a:t>#spins: 1024</a:t>
            </a:r>
          </a:p>
          <a:p>
            <a:pPr lvl="2"/>
            <a:r>
              <a:rPr kumimoji="1" lang="en-US" altLang="zh-TW" dirty="0"/>
              <a:t>#layer: 16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5F7EE28-E7CA-2640-BA80-90EF53039D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4311" y="2319081"/>
            <a:ext cx="8504472" cy="4159533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2472A21-3B19-334F-A459-AB15E516A7B0}"/>
              </a:ext>
            </a:extLst>
          </p:cNvPr>
          <p:cNvSpPr/>
          <p:nvPr/>
        </p:nvSpPr>
        <p:spPr>
          <a:xfrm>
            <a:off x="3765755" y="4227028"/>
            <a:ext cx="6784258" cy="24580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1944460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512D60-41F8-8D44-BD39-56ED68D5A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A94C682-BF24-3C40-AB60-D0DAEB744164}"/>
              </a:ext>
            </a:extLst>
          </p:cNvPr>
          <p:cNvSpPr txBox="1"/>
          <p:nvPr/>
        </p:nvSpPr>
        <p:spPr>
          <a:xfrm>
            <a:off x="588223" y="1373742"/>
            <a:ext cx="226465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#layers, M = 16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 err="1"/>
              <a:t>cudac</a:t>
            </a:r>
            <a:r>
              <a:rPr kumimoji="1" lang="en-US" altLang="zh-TW" sz="2200" dirty="0"/>
              <a:t>++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GPU: RTX 3080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Database: </a:t>
            </a:r>
            <a:r>
              <a:rPr kumimoji="1" lang="en-US" altLang="zh-TW" sz="2200" dirty="0" err="1"/>
              <a:t>Gset</a:t>
            </a:r>
            <a:endParaRPr kumimoji="1" lang="zh-TW" altLang="en-US" sz="2200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569F7928-D3AC-524F-8804-6956DD628970}"/>
              </a:ext>
            </a:extLst>
          </p:cNvPr>
          <p:cNvGraphicFramePr>
            <a:graphicFrameLocks noGrp="1"/>
          </p:cNvGraphicFramePr>
          <p:nvPr/>
        </p:nvGraphicFramePr>
        <p:xfrm>
          <a:off x="4867565" y="490973"/>
          <a:ext cx="7112001" cy="121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69001">
                  <a:extLst>
                    <a:ext uri="{9D8B030D-6E8A-4147-A177-3AD203B41FA5}">
                      <a16:colId xmlns:a16="http://schemas.microsoft.com/office/drawing/2014/main" val="3247997975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698317573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3639123073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3484037332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2776919855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908725057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3896228770"/>
                    </a:ext>
                  </a:extLst>
                </a:gridCol>
              </a:tblGrid>
              <a:tr h="23100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Testcase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G1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G22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G48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G65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G77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G81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3253440"/>
                  </a:ext>
                </a:extLst>
              </a:tr>
              <a:tr h="28105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#spin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1024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2048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4096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8192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16384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32768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343080"/>
                  </a:ext>
                </a:extLst>
              </a:tr>
              <a:tr h="28105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Actual #spin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800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3000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8000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14000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20000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9970273"/>
                  </a:ext>
                </a:extLst>
              </a:tr>
              <a:tr h="28105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Correlation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19176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19990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6000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16000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28000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40000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8975967"/>
                  </a:ext>
                </a:extLst>
              </a:tr>
            </a:tbl>
          </a:graphicData>
        </a:graphic>
      </p:graphicFrame>
      <p:graphicFrame>
        <p:nvGraphicFramePr>
          <p:cNvPr id="9" name="表格 4">
            <a:extLst>
              <a:ext uri="{FF2B5EF4-FFF2-40B4-BE49-F238E27FC236}">
                <a16:creationId xmlns:a16="http://schemas.microsoft.com/office/drawing/2014/main" id="{87333D01-DC1D-954F-96F0-BC4AD8EA4F2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68885" y="2820292"/>
          <a:ext cx="11510681" cy="34546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7743">
                  <a:extLst>
                    <a:ext uri="{9D8B030D-6E8A-4147-A177-3AD203B41FA5}">
                      <a16:colId xmlns:a16="http://schemas.microsoft.com/office/drawing/2014/main" val="3736996001"/>
                    </a:ext>
                  </a:extLst>
                </a:gridCol>
                <a:gridCol w="1191023">
                  <a:extLst>
                    <a:ext uri="{9D8B030D-6E8A-4147-A177-3AD203B41FA5}">
                      <a16:colId xmlns:a16="http://schemas.microsoft.com/office/drawing/2014/main" val="2598518851"/>
                    </a:ext>
                  </a:extLst>
                </a:gridCol>
                <a:gridCol w="1644383">
                  <a:extLst>
                    <a:ext uri="{9D8B030D-6E8A-4147-A177-3AD203B41FA5}">
                      <a16:colId xmlns:a16="http://schemas.microsoft.com/office/drawing/2014/main" val="1478387681"/>
                    </a:ext>
                  </a:extLst>
                </a:gridCol>
                <a:gridCol w="1644383">
                  <a:extLst>
                    <a:ext uri="{9D8B030D-6E8A-4147-A177-3AD203B41FA5}">
                      <a16:colId xmlns:a16="http://schemas.microsoft.com/office/drawing/2014/main" val="1890664503"/>
                    </a:ext>
                  </a:extLst>
                </a:gridCol>
                <a:gridCol w="1644383">
                  <a:extLst>
                    <a:ext uri="{9D8B030D-6E8A-4147-A177-3AD203B41FA5}">
                      <a16:colId xmlns:a16="http://schemas.microsoft.com/office/drawing/2014/main" val="2688834640"/>
                    </a:ext>
                  </a:extLst>
                </a:gridCol>
                <a:gridCol w="1644383">
                  <a:extLst>
                    <a:ext uri="{9D8B030D-6E8A-4147-A177-3AD203B41FA5}">
                      <a16:colId xmlns:a16="http://schemas.microsoft.com/office/drawing/2014/main" val="2922613428"/>
                    </a:ext>
                  </a:extLst>
                </a:gridCol>
                <a:gridCol w="1644383">
                  <a:extLst>
                    <a:ext uri="{9D8B030D-6E8A-4147-A177-3AD203B41FA5}">
                      <a16:colId xmlns:a16="http://schemas.microsoft.com/office/drawing/2014/main" val="938108289"/>
                    </a:ext>
                  </a:extLst>
                </a:gridCol>
              </a:tblGrid>
              <a:tr h="389869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#spin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1024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2048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4096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8192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16384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32768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9457099"/>
                  </a:ext>
                </a:extLst>
              </a:tr>
              <a:tr h="404122">
                <a:tc gridSpan="7">
                  <a:txBody>
                    <a:bodyPr/>
                    <a:lstStyle/>
                    <a:p>
                      <a:pPr algn="ctr"/>
                      <a:r>
                        <a:rPr lang="en-US" altLang="zh-TW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Shih fastest</a:t>
                      </a:r>
                      <a:endParaRPr lang="zh-TW" altLang="en-US" sz="1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3965059"/>
                  </a:ext>
                </a:extLst>
              </a:tr>
              <a:tr h="404122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GPU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0.4641827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3.3816429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7.0664575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8.70533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107.3607445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651088"/>
                  </a:ext>
                </a:extLst>
              </a:tr>
              <a:tr h="404122">
                <a:tc gridSpan="7"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Tensor Core Unit (TC, TCU)</a:t>
                      </a:r>
                      <a:endParaRPr lang="zh-TW" altLang="en-US" b="1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" altLang="zh-TW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5434953"/>
                  </a:ext>
                </a:extLst>
              </a:tr>
              <a:tr h="404122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Old method / CPU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(Last time)</a:t>
                      </a:r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9.51994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23.42601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93.009529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544.421387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3947.98145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30947.7402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812171"/>
                  </a:ext>
                </a:extLst>
              </a:tr>
              <a:tr h="404122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Old method / GPU</a:t>
                      </a:r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1.200057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7.618928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76.051292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402.099854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2541.241699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(Running)</a:t>
                      </a:r>
                      <a:endParaRPr lang="zh-TW" altLang="en-US" sz="1800" kern="1200" dirty="0">
                        <a:solidFill>
                          <a:srgbClr val="FF000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0808177"/>
                  </a:ext>
                </a:extLst>
              </a:tr>
              <a:tr h="404122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New method / CPU</a:t>
                      </a:r>
                      <a:endParaRPr lang="zh-TW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9.270058</a:t>
                      </a:r>
                    </a:p>
                  </a:txBody>
                  <a:tcPr marL="47625" marR="47625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18.520014</a:t>
                      </a:r>
                    </a:p>
                  </a:txBody>
                  <a:tcPr marL="47625" marR="47625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37.323368</a:t>
                      </a:r>
                    </a:p>
                  </a:txBody>
                  <a:tcPr marL="47625" marR="47625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75.925293</a:t>
                      </a:r>
                    </a:p>
                  </a:txBody>
                  <a:tcPr marL="47625" marR="47625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156.287231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323.419464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5178447"/>
                  </a:ext>
                </a:extLst>
              </a:tr>
              <a:tr h="404122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New method / GPU</a:t>
                      </a:r>
                      <a:endParaRPr lang="zh-TW" alt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0.683909</a:t>
                      </a:r>
                    </a:p>
                  </a:txBody>
                  <a:tcPr marL="47625" marR="47625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1.813468</a:t>
                      </a:r>
                    </a:p>
                  </a:txBody>
                  <a:tcPr marL="47625" marR="47625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4.254304</a:t>
                      </a:r>
                    </a:p>
                  </a:txBody>
                  <a:tcPr marL="47625" marR="47625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9.384867</a:t>
                      </a:r>
                    </a:p>
                  </a:txBody>
                  <a:tcPr marL="47625" marR="47625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22.271311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50.692780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8015212"/>
                  </a:ext>
                </a:extLst>
              </a:tr>
            </a:tbl>
          </a:graphicData>
        </a:graphic>
      </p:graphicFrame>
      <p:sp>
        <p:nvSpPr>
          <p:cNvPr id="7" name="矩形 6">
            <a:extLst>
              <a:ext uri="{FF2B5EF4-FFF2-40B4-BE49-F238E27FC236}">
                <a16:creationId xmlns:a16="http://schemas.microsoft.com/office/drawing/2014/main" id="{ACAE9054-7134-A749-AEE9-02B188B4D8B4}"/>
              </a:ext>
            </a:extLst>
          </p:cNvPr>
          <p:cNvSpPr/>
          <p:nvPr/>
        </p:nvSpPr>
        <p:spPr>
          <a:xfrm>
            <a:off x="323385" y="5044966"/>
            <a:ext cx="11753386" cy="41699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41245860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2DDF18B-952D-2B41-B976-23C1F60B0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-2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3B20E12-741D-534D-BB96-690D42D2A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15" y="1571916"/>
            <a:ext cx="5349701" cy="4324007"/>
          </a:xfrm>
          <a:prstGeom prst="rect">
            <a:avLst/>
          </a:prstGeom>
        </p:spPr>
      </p:pic>
      <p:pic>
        <p:nvPicPr>
          <p:cNvPr id="12" name="內容版面配置區 11">
            <a:extLst>
              <a:ext uri="{FF2B5EF4-FFF2-40B4-BE49-F238E27FC236}">
                <a16:creationId xmlns:a16="http://schemas.microsoft.com/office/drawing/2014/main" id="{2DEEABF4-7A2A-6B41-959F-20568A4B4E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79410" y="1259026"/>
            <a:ext cx="5840815" cy="5233849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D51E39E7-0F83-7349-9CDE-E0BDE4F65B8E}"/>
              </a:ext>
            </a:extLst>
          </p:cNvPr>
          <p:cNvSpPr/>
          <p:nvPr/>
        </p:nvSpPr>
        <p:spPr>
          <a:xfrm>
            <a:off x="6562750" y="3287209"/>
            <a:ext cx="1701576" cy="2314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39A10BF-3B04-0C4B-B7DB-A5B396BF7829}"/>
              </a:ext>
            </a:extLst>
          </p:cNvPr>
          <p:cNvSpPr/>
          <p:nvPr/>
        </p:nvSpPr>
        <p:spPr>
          <a:xfrm>
            <a:off x="1321344" y="3682681"/>
            <a:ext cx="1701576" cy="2314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8" name="向下箭號 7">
            <a:extLst>
              <a:ext uri="{FF2B5EF4-FFF2-40B4-BE49-F238E27FC236}">
                <a16:creationId xmlns:a16="http://schemas.microsoft.com/office/drawing/2014/main" id="{4445948D-F4C8-0848-A5DE-E299DCA755DC}"/>
              </a:ext>
            </a:extLst>
          </p:cNvPr>
          <p:cNvSpPr/>
          <p:nvPr/>
        </p:nvSpPr>
        <p:spPr>
          <a:xfrm rot="15707197">
            <a:off x="5262200" y="3190309"/>
            <a:ext cx="603942" cy="737430"/>
          </a:xfrm>
          <a:prstGeom prst="downArrow">
            <a:avLst/>
          </a:prstGeom>
          <a:solidFill>
            <a:srgbClr val="FFC000"/>
          </a:solidFill>
          <a:ln>
            <a:solidFill>
              <a:srgbClr val="FFC000"/>
            </a:solidFill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9AA252B-8551-8D42-8183-015A5EF19BB7}"/>
              </a:ext>
            </a:extLst>
          </p:cNvPr>
          <p:cNvSpPr/>
          <p:nvPr/>
        </p:nvSpPr>
        <p:spPr>
          <a:xfrm>
            <a:off x="7005081" y="5311726"/>
            <a:ext cx="1701576" cy="4200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00AB5AA-0496-F34B-959C-B306F4D10F6E}"/>
              </a:ext>
            </a:extLst>
          </p:cNvPr>
          <p:cNvSpPr txBox="1"/>
          <p:nvPr/>
        </p:nvSpPr>
        <p:spPr>
          <a:xfrm>
            <a:off x="3106228" y="3380793"/>
            <a:ext cx="1843774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en-US" altLang="zh-TW" b="1" dirty="0">
                <a:latin typeface="LINGWAI TC MEDIUM" panose="03050602040302020204" pitchFamily="66" charset="-120"/>
                <a:ea typeface="LINGWAI TC MEDIUM" panose="03050602040302020204" pitchFamily="66" charset="-120"/>
                <a:cs typeface="LINGWAI TC MEDIUM" panose="03050602040302020204" pitchFamily="66" charset="-120"/>
              </a:rPr>
              <a:t>(N*STEPS) - times</a:t>
            </a:r>
            <a:endParaRPr kumimoji="1" lang="zh-TW" altLang="en-US" b="1" dirty="0">
              <a:latin typeface="LINGWAI TC MEDIUM" panose="03050602040302020204" pitchFamily="66" charset="-120"/>
              <a:ea typeface="LINGWAI TC MEDIUM" panose="03050602040302020204" pitchFamily="66" charset="-120"/>
              <a:cs typeface="LINGWAI TC MEDIUM" panose="03050602040302020204" pitchFamily="66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71220B4-3151-914A-9B55-D2BF94C30DA5}"/>
              </a:ext>
            </a:extLst>
          </p:cNvPr>
          <p:cNvSpPr txBox="1"/>
          <p:nvPr/>
        </p:nvSpPr>
        <p:spPr>
          <a:xfrm>
            <a:off x="8455929" y="3213755"/>
            <a:ext cx="974947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en-US" altLang="zh-TW" b="1" dirty="0">
                <a:latin typeface="LINGWAI TC MEDIUM" panose="03050602040302020204" pitchFamily="66" charset="-120"/>
                <a:ea typeface="LINGWAI TC MEDIUM" panose="03050602040302020204" pitchFamily="66" charset="-120"/>
                <a:cs typeface="LINGWAI TC MEDIUM" panose="03050602040302020204" pitchFamily="66" charset="-120"/>
              </a:rPr>
              <a:t>1- times</a:t>
            </a:r>
            <a:endParaRPr kumimoji="1" lang="zh-TW" altLang="en-US" b="1" dirty="0">
              <a:latin typeface="LINGWAI TC MEDIUM" panose="03050602040302020204" pitchFamily="66" charset="-120"/>
              <a:ea typeface="LINGWAI TC MEDIUM" panose="03050602040302020204" pitchFamily="66" charset="-120"/>
              <a:cs typeface="LINGWAI TC MEDIUM" panose="03050602040302020204" pitchFamily="66" charset="-12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A44AA226-79F8-7F49-9781-9C232586D574}"/>
              </a:ext>
            </a:extLst>
          </p:cNvPr>
          <p:cNvSpPr txBox="1"/>
          <p:nvPr/>
        </p:nvSpPr>
        <p:spPr>
          <a:xfrm>
            <a:off x="8943402" y="5327065"/>
            <a:ext cx="2084225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en-US" altLang="zh-TW" b="1" dirty="0">
                <a:latin typeface="LINGWAI TC MEDIUM" panose="03050602040302020204" pitchFamily="66" charset="-120"/>
                <a:ea typeface="LINGWAI TC MEDIUM" panose="03050602040302020204" pitchFamily="66" charset="-120"/>
                <a:cs typeface="LINGWAI TC MEDIUM" panose="03050602040302020204" pitchFamily="66" charset="-120"/>
              </a:rPr>
              <a:t>(N*STEPS-1) - times</a:t>
            </a:r>
            <a:endParaRPr kumimoji="1" lang="zh-TW" altLang="en-US" b="1" dirty="0">
              <a:latin typeface="LINGWAI TC MEDIUM" panose="03050602040302020204" pitchFamily="66" charset="-120"/>
              <a:ea typeface="LINGWAI TC MEDIUM" panose="03050602040302020204" pitchFamily="66" charset="-120"/>
              <a:cs typeface="LINGWAI TC MEDIUM" panose="03050602040302020204" pitchFamily="66" charset="-120"/>
            </a:endParaRPr>
          </a:p>
        </p:txBody>
      </p:sp>
      <p:sp>
        <p:nvSpPr>
          <p:cNvPr id="16" name="向下箭號 15">
            <a:extLst>
              <a:ext uri="{FF2B5EF4-FFF2-40B4-BE49-F238E27FC236}">
                <a16:creationId xmlns:a16="http://schemas.microsoft.com/office/drawing/2014/main" id="{FB660C4C-3774-8A47-91D7-46417F6D07B0}"/>
              </a:ext>
            </a:extLst>
          </p:cNvPr>
          <p:cNvSpPr/>
          <p:nvPr/>
        </p:nvSpPr>
        <p:spPr>
          <a:xfrm rot="18111992">
            <a:off x="5146422" y="4083415"/>
            <a:ext cx="603942" cy="737430"/>
          </a:xfrm>
          <a:prstGeom prst="downArrow">
            <a:avLst/>
          </a:prstGeom>
          <a:solidFill>
            <a:srgbClr val="FFC000"/>
          </a:solidFill>
          <a:ln>
            <a:solidFill>
              <a:srgbClr val="FFC000"/>
            </a:solidFill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24870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B7F7E5-E2B3-D24D-B5DE-3C456EE32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7D834BE-EA93-0A44-B2DF-FFD775C751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6835"/>
            <a:ext cx="10515600" cy="5046040"/>
          </a:xfrm>
        </p:spPr>
        <p:txBody>
          <a:bodyPr/>
          <a:lstStyle/>
          <a:p>
            <a:r>
              <a:rPr kumimoji="1" lang="en-US" altLang="zh-TW" dirty="0"/>
              <a:t>Update results </a:t>
            </a:r>
          </a:p>
          <a:p>
            <a:r>
              <a:rPr kumimoji="1" lang="en-US" altLang="zh-TW" dirty="0"/>
              <a:t>Tensor core and its’ constraints</a:t>
            </a:r>
          </a:p>
          <a:p>
            <a:r>
              <a:rPr kumimoji="1" lang="en-US" altLang="zh-TW" dirty="0"/>
              <a:t>SQA</a:t>
            </a:r>
          </a:p>
          <a:p>
            <a:r>
              <a:rPr kumimoji="1" lang="en-US" altLang="zh-TW" dirty="0"/>
              <a:t>Method </a:t>
            </a:r>
          </a:p>
          <a:p>
            <a:r>
              <a:rPr kumimoji="1" lang="en-US" altLang="zh-TW" dirty="0"/>
              <a:t>Results </a:t>
            </a:r>
          </a:p>
          <a:p>
            <a:r>
              <a:rPr kumimoji="1" lang="en-US" altLang="zh-TW" dirty="0"/>
              <a:t>Future work</a:t>
            </a:r>
          </a:p>
          <a:p>
            <a:endParaRPr kumimoji="1" lang="en-US" altLang="zh-TW" dirty="0"/>
          </a:p>
          <a:p>
            <a:endParaRPr kumimoji="1" lang="en-US" altLang="zh-TW" dirty="0"/>
          </a:p>
          <a:p>
            <a:pPr lvl="1"/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165804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2E38D7-D079-954E-A80F-BB939522C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699" y="63832"/>
            <a:ext cx="5852613" cy="1325563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Update spins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7" name="文字方塊 66">
                <a:extLst>
                  <a:ext uri="{FF2B5EF4-FFF2-40B4-BE49-F238E27FC236}">
                    <a16:creationId xmlns:a16="http://schemas.microsoft.com/office/drawing/2014/main" id="{5415B2E3-897E-3846-9ABA-C7B77B49F3B9}"/>
                  </a:ext>
                </a:extLst>
              </p:cNvPr>
              <p:cNvSpPr txBox="1"/>
              <p:nvPr/>
            </p:nvSpPr>
            <p:spPr>
              <a:xfrm>
                <a:off x="509286" y="1174112"/>
                <a:ext cx="6829063" cy="538782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kumimoji="1" lang="en-US" altLang="zh-TW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 += </m:t>
                    </m:r>
                    <m:sSub>
                      <m:sSubPr>
                        <m:ctrlP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kumimoji="1" lang="en-US" altLang="zh-TW" b="0" dirty="0"/>
              </a:p>
              <a:p>
                <a:pPr marL="742950" lvl="1" indent="-285750">
                  <a:lnSpc>
                    <a:spcPct val="200000"/>
                  </a:lnSpc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kumimoji="1" lang="en-US" altLang="zh-TW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TW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TW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kumimoji="1" lang="en-US" altLang="zh-TW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  <m:r>
                              <a:rPr kumimoji="1" lang="en-US" altLang="zh-TW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kumimoji="1" lang="en-US" altLang="zh-TW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kumimoji="1" lang="en-US" altLang="zh-TW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nary>
                  </m:oMath>
                </a14:m>
                <a:endParaRPr kumimoji="1" lang="en-US" altLang="zh-TW" dirty="0"/>
              </a:p>
              <a:p>
                <a:pPr marL="285750" indent="-285750">
                  <a:lnSpc>
                    <a:spcPct val="200000"/>
                  </a:lnSpc>
                  <a:buFont typeface="Arial" panose="020B0604020202020204" pitchFamily="34" charset="0"/>
                  <a:buChar char="•"/>
                </a:pPr>
                <a:r>
                  <a:rPr kumimoji="1" lang="en-US" altLang="zh-TW" sz="2200" dirty="0"/>
                  <a:t>As one spin flips: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kumimoji="1" lang="en-US" altLang="zh-TW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kumimoji="1" lang="en-US" altLang="zh-TW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kumimoji="1" lang="en-US" altLang="zh-TW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𝒏</m:t>
                        </m:r>
                        <m:r>
                          <a:rPr kumimoji="1" lang="en-US" altLang="zh-TW" b="1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b="1" i="1">
                            <a:latin typeface="Cambria Math" panose="02040503050406030204" pitchFamily="18" charset="0"/>
                          </a:rPr>
                          <m:t>𝒎</m:t>
                        </m:r>
                      </m:sub>
                    </m:sSub>
                  </m:oMath>
                </a14:m>
                <a:r>
                  <a:rPr kumimoji="1" lang="en-US" altLang="zh-TW" b="1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TW" b="1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kumimoji="1" lang="en-US" altLang="zh-TW" b="1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TW" b="1" i="1"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kumimoji="1" lang="en-US" altLang="zh-TW" b="1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kumimoji="1" lang="en-US" altLang="zh-TW" b="1" i="1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  <m:sup>
                        <m:r>
                          <a:rPr kumimoji="1" lang="en-US" altLang="zh-TW" b="1" i="1">
                            <a:latin typeface="Cambria Math" panose="02040503050406030204" pitchFamily="18" charset="0"/>
                          </a:rPr>
                          <m:t>𝑵</m:t>
                        </m:r>
                      </m:sup>
                      <m:e>
                        <m:r>
                          <a:rPr kumimoji="1" lang="en-US" altLang="zh-TW" b="1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kumimoji="1" lang="en-US" altLang="zh-TW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TW" b="1" i="1">
                                <a:latin typeface="Cambria Math" panose="02040503050406030204" pitchFamily="18" charset="0"/>
                              </a:rPr>
                              <m:t>𝑱</m:t>
                            </m:r>
                          </m:e>
                          <m:sub>
                            <m:r>
                              <a:rPr kumimoji="1" lang="en-US" altLang="zh-TW" b="1" i="1">
                                <a:latin typeface="Cambria Math" panose="02040503050406030204" pitchFamily="18" charset="0"/>
                              </a:rPr>
                              <m:t>𝒏</m:t>
                            </m:r>
                            <m:r>
                              <a:rPr kumimoji="1" lang="en-US" altLang="zh-TW" b="1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kumimoji="1" lang="en-US" altLang="zh-TW" b="1" i="1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sSub>
                          <m:sSubPr>
                            <m:ctrlPr>
                              <a:rPr kumimoji="1" lang="en-US" altLang="zh-TW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TW" b="1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  <m:r>
                              <a:rPr kumimoji="1" lang="en-US" altLang="zh-TW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𝝈</m:t>
                            </m:r>
                          </m:e>
                          <m:sub>
                            <m:r>
                              <a:rPr kumimoji="1" lang="en-US" altLang="zh-TW" b="1" i="1">
                                <a:latin typeface="Cambria Math" panose="02040503050406030204" pitchFamily="18" charset="0"/>
                              </a:rPr>
                              <m:t>𝒊</m:t>
                            </m:r>
                            <m:r>
                              <a:rPr kumimoji="1" lang="en-US" altLang="zh-TW" b="1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kumimoji="1" lang="en-US" altLang="zh-TW" b="1" i="1">
                                <a:latin typeface="Cambria Math" panose="02040503050406030204" pitchFamily="18" charset="0"/>
                              </a:rPr>
                              <m:t>𝒎</m:t>
                            </m:r>
                          </m:sub>
                        </m:sSub>
                      </m:e>
                    </m:nary>
                  </m:oMath>
                </a14:m>
                <a:r>
                  <a:rPr kumimoji="1" lang="en-US" altLang="zh-TW" b="1" dirty="0"/>
                  <a:t>      … (Old)</a:t>
                </a:r>
              </a:p>
              <a:p>
                <a:pPr marL="1200150" lvl="2" indent="-285750">
                  <a:lnSpc>
                    <a:spcPct val="150000"/>
                  </a:lnSpc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   </m:t>
                    </m:r>
                    <m:r>
                      <a:rPr kumimoji="1" lang="en-US" altLang="zh-TW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,1</m:t>
                        </m:r>
                      </m:sub>
                    </m:sSub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kumimoji="1" lang="en-US" altLang="zh-TW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,2</m:t>
                        </m:r>
                      </m:sub>
                    </m:sSub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kumimoji="1" lang="en-US" altLang="zh-TW" dirty="0"/>
                  <a:t>+…+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endParaRPr kumimoji="1" lang="en-US" altLang="zh-TW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kumimoji="1" lang="en-US" altLang="zh-TW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kumimoji="1" lang="en-US" altLang="zh-TW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𝑯</m:t>
                        </m:r>
                        <m:r>
                          <a:rPr kumimoji="1" lang="en-US" altLang="zh-TW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e>
                      <m:sub>
                        <m:r>
                          <a:rPr kumimoji="1" lang="en-US" altLang="zh-TW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𝒏</m:t>
                        </m:r>
                        <m:r>
                          <a:rPr kumimoji="1" lang="en-US" altLang="zh-TW" b="1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b="1" i="1">
                            <a:latin typeface="Cambria Math" panose="02040503050406030204" pitchFamily="18" charset="0"/>
                          </a:rPr>
                          <m:t>𝒎</m:t>
                        </m:r>
                      </m:sub>
                    </m:sSub>
                  </m:oMath>
                </a14:m>
                <a:r>
                  <a:rPr kumimoji="1" lang="en-US" altLang="zh-TW" b="1" dirty="0"/>
                  <a:t> </a:t>
                </a:r>
                <a14:m>
                  <m:oMath xmlns:m="http://schemas.openxmlformats.org/officeDocument/2006/math">
                    <m:r>
                      <a:rPr kumimoji="1" lang="en-US" altLang="zh-TW" b="1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kumimoji="1" lang="en-US" altLang="zh-TW" b="1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TW" b="1" i="1"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kumimoji="1" lang="en-US" altLang="zh-TW" b="1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kumimoji="1" lang="en-US" altLang="zh-TW" b="1" i="1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  <m:sup>
                        <m:r>
                          <a:rPr kumimoji="1" lang="en-US" altLang="zh-TW" b="1" i="1">
                            <a:latin typeface="Cambria Math" panose="02040503050406030204" pitchFamily="18" charset="0"/>
                          </a:rPr>
                          <m:t>𝑵</m:t>
                        </m:r>
                      </m:sup>
                      <m:e>
                        <m:r>
                          <a:rPr kumimoji="1" lang="en-US" altLang="zh-TW" b="1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kumimoji="1" lang="en-US" altLang="zh-TW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TW" b="1" i="1">
                                <a:latin typeface="Cambria Math" panose="02040503050406030204" pitchFamily="18" charset="0"/>
                              </a:rPr>
                              <m:t>𝑱</m:t>
                            </m:r>
                          </m:e>
                          <m:sub>
                            <m:r>
                              <a:rPr kumimoji="1" lang="en-US" altLang="zh-TW" b="1" i="1">
                                <a:latin typeface="Cambria Math" panose="02040503050406030204" pitchFamily="18" charset="0"/>
                              </a:rPr>
                              <m:t>𝒏</m:t>
                            </m:r>
                            <m:r>
                              <a:rPr kumimoji="1" lang="en-US" altLang="zh-TW" b="1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kumimoji="1" lang="en-US" altLang="zh-TW" b="1" i="1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sSub>
                          <m:sSubPr>
                            <m:ctrlPr>
                              <a:rPr kumimoji="1" lang="en-US" altLang="zh-TW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TW" b="1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  <m:r>
                              <a:rPr kumimoji="1" lang="en-US" altLang="zh-TW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𝝈</m:t>
                            </m:r>
                            <m:r>
                              <a:rPr kumimoji="1" lang="en-US" altLang="zh-TW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e>
                          <m:sub>
                            <m:r>
                              <a:rPr kumimoji="1" lang="en-US" altLang="zh-TW" b="1" i="1">
                                <a:latin typeface="Cambria Math" panose="02040503050406030204" pitchFamily="18" charset="0"/>
                              </a:rPr>
                              <m:t>𝒊</m:t>
                            </m:r>
                            <m:r>
                              <a:rPr kumimoji="1" lang="en-US" altLang="zh-TW" b="1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kumimoji="1" lang="en-US" altLang="zh-TW" b="1" i="1">
                                <a:latin typeface="Cambria Math" panose="02040503050406030204" pitchFamily="18" charset="0"/>
                              </a:rPr>
                              <m:t>𝒎</m:t>
                            </m:r>
                          </m:sub>
                        </m:sSub>
                      </m:e>
                    </m:nary>
                  </m:oMath>
                </a14:m>
                <a:r>
                  <a:rPr kumimoji="1" lang="en-US" altLang="zh-TW" b="1" dirty="0"/>
                  <a:t>   … (New)  </a:t>
                </a:r>
              </a:p>
              <a:p>
                <a:pPr marL="1200150" lvl="2" indent="-285750">
                  <a:lnSpc>
                    <a:spcPct val="150000"/>
                  </a:lnSpc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zh-TW" altLang="en-US" i="1" smtClean="0">
                            <a:latin typeface="Cambria Math" panose="02040503050406030204" pitchFamily="18" charset="0"/>
                          </a:rPr>
                          <m:t>⟹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e>
                      <m:sub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kumimoji="1" lang="en-US" altLang="zh-TW" i="1">
                        <a:latin typeface="Cambria Math" panose="02040503050406030204" pitchFamily="18" charset="0"/>
                      </a:rPr>
                      <m:t>  =</m:t>
                    </m:r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,1</m:t>
                        </m:r>
                      </m:sub>
                    </m:sSub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kumimoji="1" lang="en-US" altLang="zh-TW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,2</m:t>
                        </m:r>
                      </m:sub>
                    </m:sSub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e>
                      <m:sub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m:rPr>
                        <m:nor/>
                      </m:rPr>
                      <a:rPr kumimoji="1" lang="en-US" altLang="zh-TW" dirty="0"/>
                      <m:t>+…+ </m:t>
                    </m:r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𝑁</m:t>
                        </m:r>
                      </m:sub>
                    </m:sSub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endParaRPr kumimoji="1" lang="en-US" altLang="zh-TW" i="1" dirty="0">
                  <a:latin typeface="Cambria Math" panose="02040503050406030204" pitchFamily="18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kumimoji="1" lang="en-US" altLang="zh-TW" sz="2200" dirty="0"/>
                  <a:t>Flip </a:t>
                </a:r>
                <a:r>
                  <a:rPr kumimoji="1" lang="en-US" altLang="zh-TW" sz="2200" b="1" dirty="0" err="1"/>
                  <a:t>i-th</a:t>
                </a:r>
                <a:r>
                  <a:rPr kumimoji="1" lang="en-US" altLang="zh-TW" sz="2200" b="1" dirty="0"/>
                  <a:t> spin</a:t>
                </a:r>
                <a:r>
                  <a:rPr kumimoji="1" lang="en-US" altLang="zh-TW" sz="22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  <m:r>
                          <a:rPr kumimoji="1" lang="en-US" altLang="zh-TW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e>
                      <m:sub>
                        <m:r>
                          <a:rPr kumimoji="1" lang="en-US" altLang="zh-TW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kumimoji="1" lang="en-US" altLang="zh-TW" sz="22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kumimoji="1" lang="en-US" altLang="zh-TW" sz="2000" dirty="0">
                    <a:latin typeface="Cambria Math" panose="02040503050406030204" pitchFamily="18" charset="0"/>
                  </a:rPr>
                  <a:t>:</a:t>
                </a:r>
              </a:p>
              <a:p>
                <a:pPr marL="742950" lvl="1" indent="-285750">
                  <a:lnSpc>
                    <a:spcPct val="150000"/>
                  </a:lnSpc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e>
                      <m:sub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kumimoji="1" lang="en-US" altLang="zh-TW" i="1" dirty="0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,2</m:t>
                        </m:r>
                      </m:sub>
                    </m:sSub>
                    <m:sSub>
                      <m:sSubPr>
                        <m:ctrlPr>
                          <a:rPr kumimoji="1" lang="en-US" altLang="zh-TW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p>
                          <m:sSupPr>
                            <m:ctrlPr>
                              <a:rPr kumimoji="1" lang="en-US" altLang="zh-TW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zh-TW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kumimoji="1" lang="en-US" altLang="zh-TW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  <m:sub>
                        <m:r>
                          <a:rPr kumimoji="1" lang="en-US" altLang="zh-TW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kumimoji="1" lang="en-US" altLang="zh-TW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kumimoji="1" lang="en-US" altLang="zh-TW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,2</m:t>
                        </m:r>
                      </m:sub>
                    </m:sSub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endParaRPr kumimoji="1" lang="en-US" altLang="zh-TW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kumimoji="1" lang="en-US" altLang="zh-TW" sz="2200" dirty="0"/>
                  <a:t>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sz="22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p>
                          <m:sSupPr>
                            <m:ctrlPr>
                              <a:rPr kumimoji="1" lang="en-US" altLang="zh-TW" sz="22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zh-TW" sz="22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𝝈</m:t>
                            </m:r>
                          </m:e>
                          <m:sup>
                            <m:r>
                              <a:rPr kumimoji="1" lang="en-US" altLang="zh-TW" sz="22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  <m:sub>
                        <m:r>
                          <a:rPr kumimoji="1" lang="en-US" altLang="zh-TW" sz="22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𝒊</m:t>
                        </m:r>
                        <m:r>
                          <a:rPr kumimoji="1" lang="en-US" altLang="zh-TW" sz="22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sz="22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𝒎</m:t>
                        </m:r>
                      </m:sub>
                    </m:sSub>
                    <m:r>
                      <a:rPr kumimoji="1" lang="en-US" altLang="zh-TW" sz="22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kumimoji="1" lang="en-US" altLang="zh-TW" sz="22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sz="22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𝝈</m:t>
                        </m:r>
                      </m:e>
                      <m:sub>
                        <m:r>
                          <a:rPr kumimoji="1" lang="en-US" altLang="zh-TW" sz="22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𝒊</m:t>
                        </m:r>
                        <m:r>
                          <a:rPr kumimoji="1" lang="en-US" altLang="zh-TW" sz="22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sz="22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𝒎</m:t>
                        </m:r>
                      </m:sub>
                    </m:sSub>
                  </m:oMath>
                </a14:m>
                <a:r>
                  <a:rPr kumimoji="1" lang="en-US" altLang="zh-TW" sz="2200" dirty="0"/>
                  <a:t> :</a:t>
                </a:r>
              </a:p>
              <a:p>
                <a:pPr marL="742950" lvl="1" indent="-285750">
                  <a:lnSpc>
                    <a:spcPct val="150000"/>
                  </a:lnSpc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sSup>
                          <m:sSupPr>
                            <m:ctrlPr>
                              <a:rPr kumimoji="1" lang="en-US" altLang="zh-TW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zh-TW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𝐻</m:t>
                            </m:r>
                          </m:e>
                          <m:sup>
                            <m:r>
                              <a:rPr kumimoji="1" lang="en-US" altLang="zh-TW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  <m:sub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  </m:t>
                    </m:r>
                    <m:r>
                      <a:rPr kumimoji="1" lang="en-US" altLang="zh-TW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kumimoji="1"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kumimoji="1" lang="en-US" altLang="zh-TW" b="0" i="1" smtClean="0">
                        <a:latin typeface="Cambria Math" panose="02040503050406030204" pitchFamily="18" charset="0"/>
                      </a:rPr>
                      <m:t>+2∗</m:t>
                    </m:r>
                    <m:sSub>
                      <m:sSubPr>
                        <m:ctrlPr>
                          <a:rPr kumimoji="1"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kumimoji="1" lang="en-US" altLang="zh-TW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panose="02040503050406030204" pitchFamily="18" charset="0"/>
                          </a:rPr>
                          <m:t>∗</m:t>
                        </m:r>
                        <m:sSup>
                          <m:sSupPr>
                            <m:ctrlPr>
                              <a:rPr kumimoji="1" lang="en-US" altLang="zh-TW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zh-TW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kumimoji="1" lang="en-US" altLang="zh-TW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  <m:sub>
                        <m:r>
                          <a:rPr kumimoji="1" lang="en-US" altLang="zh-TW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kumimoji="1" lang="en-US" altLang="zh-TW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zh-TW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endParaRPr kumimoji="1" lang="en-US" altLang="zh-TW" dirty="0"/>
              </a:p>
            </p:txBody>
          </p:sp>
        </mc:Choice>
        <mc:Fallback xmlns="">
          <p:sp>
            <p:nvSpPr>
              <p:cNvPr id="67" name="文字方塊 66">
                <a:extLst>
                  <a:ext uri="{FF2B5EF4-FFF2-40B4-BE49-F238E27FC236}">
                    <a16:creationId xmlns:a16="http://schemas.microsoft.com/office/drawing/2014/main" id="{5415B2E3-897E-3846-9ABA-C7B77B49F3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9286" y="1174112"/>
                <a:ext cx="6829063" cy="5387822"/>
              </a:xfrm>
              <a:prstGeom prst="rect">
                <a:avLst/>
              </a:prstGeom>
              <a:blipFill>
                <a:blip r:embed="rId3"/>
                <a:stretch>
                  <a:fillRect l="-2416" b="-141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文字方塊 29">
            <a:extLst>
              <a:ext uri="{FF2B5EF4-FFF2-40B4-BE49-F238E27FC236}">
                <a16:creationId xmlns:a16="http://schemas.microsoft.com/office/drawing/2014/main" id="{754EA016-410B-5E44-8C1B-54F1CDA86E32}"/>
              </a:ext>
            </a:extLst>
          </p:cNvPr>
          <p:cNvSpPr txBox="1"/>
          <p:nvPr/>
        </p:nvSpPr>
        <p:spPr>
          <a:xfrm>
            <a:off x="7338349" y="2266521"/>
            <a:ext cx="37559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TW" dirty="0"/>
              <a:t>Caused effect: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TW" dirty="0"/>
              <a:t>Update N*M spins’ energy: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TW" dirty="0"/>
              <a:t>O(N*N*M)</a:t>
            </a:r>
            <a:r>
              <a:rPr kumimoji="1" lang="zh-TW" altLang="en-US" dirty="0"/>
              <a:t> </a:t>
            </a:r>
            <a:r>
              <a:rPr kumimoji="1" lang="en-US" altLang="zh-TW" dirty="0"/>
              <a:t>-&gt;</a:t>
            </a:r>
            <a:r>
              <a:rPr kumimoji="1" lang="zh-TW" altLang="en-US" dirty="0"/>
              <a:t> </a:t>
            </a:r>
            <a:r>
              <a:rPr kumimoji="1" lang="en-US" altLang="zh-TW" dirty="0"/>
              <a:t>O(2*N*M)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C39016-6D60-6547-8594-293F91EFF4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356" t="24997" r="36955" b="47576"/>
          <a:stretch/>
        </p:blipFill>
        <p:spPr>
          <a:xfrm>
            <a:off x="7834085" y="915978"/>
            <a:ext cx="2198669" cy="1099336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12ACCF6-E167-3D47-9927-5A8A520A4C92}"/>
              </a:ext>
            </a:extLst>
          </p:cNvPr>
          <p:cNvSpPr/>
          <p:nvPr/>
        </p:nvSpPr>
        <p:spPr>
          <a:xfrm>
            <a:off x="7112283" y="401936"/>
            <a:ext cx="4547689" cy="2887802"/>
          </a:xfrm>
          <a:prstGeom prst="rect">
            <a:avLst/>
          </a:prstGeom>
          <a:noFill/>
          <a:ln w="28575" cap="flat" cmpd="sng" algn="ctr">
            <a:solidFill>
              <a:srgbClr val="0070C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172FA081-94EE-4F47-8966-175B0E119B86}"/>
              </a:ext>
            </a:extLst>
          </p:cNvPr>
          <p:cNvCxnSpPr>
            <a:cxnSpLocks/>
          </p:cNvCxnSpPr>
          <p:nvPr/>
        </p:nvCxnSpPr>
        <p:spPr>
          <a:xfrm>
            <a:off x="7194994" y="2136478"/>
            <a:ext cx="4409223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4C5FA4F5-726F-AE48-9A30-C160A007F7CF}"/>
              </a:ext>
            </a:extLst>
          </p:cNvPr>
          <p:cNvSpPr txBox="1"/>
          <p:nvPr/>
        </p:nvSpPr>
        <p:spPr>
          <a:xfrm>
            <a:off x="7217296" y="503927"/>
            <a:ext cx="1954381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en-US" altLang="zh-TW" b="1" dirty="0">
                <a:latin typeface="Times New Roman" panose="02020603050405020304" pitchFamily="18" charset="0"/>
                <a:ea typeface="LINGWAI TC MEDIUM" panose="03050602040302020204" pitchFamily="66" charset="-120"/>
                <a:cs typeface="Times New Roman" panose="02020603050405020304" pitchFamily="18" charset="0"/>
              </a:rPr>
              <a:t>Construct delta H</a:t>
            </a:r>
            <a:endParaRPr kumimoji="1" lang="zh-TW" altLang="en-US" b="1" dirty="0">
              <a:latin typeface="Times New Roman" panose="02020603050405020304" pitchFamily="18" charset="0"/>
              <a:ea typeface="LINGWAI TC MEDIUM" panose="03050602040302020204" pitchFamily="66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11215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8952C56D-83C1-2B46-BD3B-EDA76D9AD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164" y="2747199"/>
            <a:ext cx="10160000" cy="361950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10088129-F069-6343-AC51-7B6FEAE285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063" y="983807"/>
            <a:ext cx="3163264" cy="387338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C680757A-B30B-D74E-9581-FFAD6D78114B}"/>
              </a:ext>
            </a:extLst>
          </p:cNvPr>
          <p:cNvSpPr/>
          <p:nvPr/>
        </p:nvSpPr>
        <p:spPr>
          <a:xfrm>
            <a:off x="356536" y="345997"/>
            <a:ext cx="11586081" cy="1926148"/>
          </a:xfrm>
          <a:prstGeom prst="rect">
            <a:avLst/>
          </a:prstGeom>
          <a:noFill/>
          <a:ln w="28575" cap="flat" cmpd="sng" algn="ctr">
            <a:solidFill>
              <a:schemeClr val="accent6">
                <a:lumMod val="60000"/>
                <a:lumOff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340AEB8B-AB87-5944-827D-8995B196A554}"/>
              </a:ext>
            </a:extLst>
          </p:cNvPr>
          <p:cNvSpPr txBox="1"/>
          <p:nvPr/>
        </p:nvSpPr>
        <p:spPr>
          <a:xfrm>
            <a:off x="468665" y="395598"/>
            <a:ext cx="84991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200" dirty="0"/>
              <a:t>Goal: </a:t>
            </a:r>
            <a:endParaRPr kumimoji="1" lang="zh-TW" altLang="en-US" sz="2200" dirty="0"/>
          </a:p>
        </p:txBody>
      </p: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F7E330A5-1970-6F47-8BBC-6199CC46B028}"/>
              </a:ext>
            </a:extLst>
          </p:cNvPr>
          <p:cNvCxnSpPr>
            <a:cxnSpLocks/>
          </p:cNvCxnSpPr>
          <p:nvPr/>
        </p:nvCxnSpPr>
        <p:spPr>
          <a:xfrm>
            <a:off x="527161" y="826892"/>
            <a:ext cx="791417" cy="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接點 22">
            <a:extLst>
              <a:ext uri="{FF2B5EF4-FFF2-40B4-BE49-F238E27FC236}">
                <a16:creationId xmlns:a16="http://schemas.microsoft.com/office/drawing/2014/main" id="{26E1901C-D3E3-8F4F-B5E1-A7BF6F937209}"/>
              </a:ext>
            </a:extLst>
          </p:cNvPr>
          <p:cNvCxnSpPr>
            <a:cxnSpLocks/>
          </p:cNvCxnSpPr>
          <p:nvPr/>
        </p:nvCxnSpPr>
        <p:spPr>
          <a:xfrm>
            <a:off x="5320834" y="395598"/>
            <a:ext cx="0" cy="1876547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F661D3AB-788C-9F4C-B911-8E596E1A3593}"/>
              </a:ext>
            </a:extLst>
          </p:cNvPr>
          <p:cNvSpPr txBox="1"/>
          <p:nvPr/>
        </p:nvSpPr>
        <p:spPr>
          <a:xfrm>
            <a:off x="5482030" y="355063"/>
            <a:ext cx="6141245" cy="1849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TW" b="1" dirty="0"/>
              <a:t>What we have, RTX 3080 pros: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TW" dirty="0"/>
              <a:t>RTX 3080 will Condensed zero matrix automatically!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TW" b="1" dirty="0"/>
              <a:t>What we need to do: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TW" dirty="0"/>
              <a:t>a. Mapped our goal to the matrix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TW" dirty="0"/>
              <a:t>b. Matrix must content with ‘0’!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TW" b="1" dirty="0"/>
              <a:t>Example:</a:t>
            </a:r>
            <a:r>
              <a:rPr kumimoji="1" lang="en-US" altLang="zh-TW" dirty="0"/>
              <a:t> assume odd spins flipped, even spins didn’t.</a:t>
            </a:r>
            <a:endParaRPr kumimoji="1" lang="zh-TW" altLang="en-US" dirty="0"/>
          </a:p>
        </p:txBody>
      </p:sp>
      <p:pic>
        <p:nvPicPr>
          <p:cNvPr id="7174" name="Picture 6" descr="可爱的卡通箭头图片免费下载_可爱的卡通箭头素材_可爱的卡通箭头模板-图行天下素材网">
            <a:extLst>
              <a:ext uri="{FF2B5EF4-FFF2-40B4-BE49-F238E27FC236}">
                <a16:creationId xmlns:a16="http://schemas.microsoft.com/office/drawing/2014/main" id="{CC2F024A-431A-9F46-BA5F-C99C95750E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8" t="18957" r="8174" b="11887"/>
          <a:stretch/>
        </p:blipFill>
        <p:spPr bwMode="auto">
          <a:xfrm rot="9699937">
            <a:off x="9847503" y="2671883"/>
            <a:ext cx="1812925" cy="1570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19EA87C2-4E2E-EF47-BE40-3AC39C4286E7}"/>
              </a:ext>
            </a:extLst>
          </p:cNvPr>
          <p:cNvCxnSpPr>
            <a:cxnSpLocks/>
          </p:cNvCxnSpPr>
          <p:nvPr/>
        </p:nvCxnSpPr>
        <p:spPr>
          <a:xfrm flipH="1">
            <a:off x="5320834" y="1811227"/>
            <a:ext cx="6388136" cy="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30475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DB77B495-D304-CC40-8EC3-41E42C612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469" y="2468718"/>
            <a:ext cx="10160000" cy="3619500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C680757A-B30B-D74E-9581-FFAD6D78114B}"/>
              </a:ext>
            </a:extLst>
          </p:cNvPr>
          <p:cNvSpPr/>
          <p:nvPr/>
        </p:nvSpPr>
        <p:spPr>
          <a:xfrm>
            <a:off x="4167136" y="539100"/>
            <a:ext cx="6865105" cy="1447298"/>
          </a:xfrm>
          <a:prstGeom prst="rect">
            <a:avLst/>
          </a:prstGeom>
          <a:noFill/>
          <a:ln w="28575" cap="flat" cmpd="sng" algn="ctr">
            <a:solidFill>
              <a:schemeClr val="accent6">
                <a:lumMod val="60000"/>
                <a:lumOff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D4D66EB-E577-D740-AF39-A70FB4F12854}"/>
              </a:ext>
            </a:extLst>
          </p:cNvPr>
          <p:cNvSpPr/>
          <p:nvPr/>
        </p:nvSpPr>
        <p:spPr>
          <a:xfrm>
            <a:off x="4382290" y="3548171"/>
            <a:ext cx="1889418" cy="711449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D9CBFF7-23DD-1D44-8DCA-9B1CE303757E}"/>
              </a:ext>
            </a:extLst>
          </p:cNvPr>
          <p:cNvSpPr txBox="1"/>
          <p:nvPr/>
        </p:nvSpPr>
        <p:spPr>
          <a:xfrm>
            <a:off x="4382290" y="598265"/>
            <a:ext cx="66499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TW" b="1" dirty="0"/>
              <a:t>Problems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TW" dirty="0"/>
              <a:t>(N*M-N) redundant multiplication.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TW" dirty="0"/>
              <a:t> Although RTX 3080 condensed the zero matrix, but we could modify this problem with a small trick to get an acceleration.  </a:t>
            </a:r>
          </a:p>
        </p:txBody>
      </p:sp>
      <p:pic>
        <p:nvPicPr>
          <p:cNvPr id="7174" name="Picture 6" descr="可爱的卡通箭头图片免费下载_可爱的卡通箭头素材_可爱的卡通箭头模板-图行天下素材网">
            <a:extLst>
              <a:ext uri="{FF2B5EF4-FFF2-40B4-BE49-F238E27FC236}">
                <a16:creationId xmlns:a16="http://schemas.microsoft.com/office/drawing/2014/main" id="{CC2F024A-431A-9F46-BA5F-C99C95750E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8" t="18957" r="8174" b="11887"/>
          <a:stretch/>
        </p:blipFill>
        <p:spPr bwMode="auto">
          <a:xfrm rot="4668322" flipH="1">
            <a:off x="10198905" y="2253162"/>
            <a:ext cx="1812925" cy="1570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64C39423-8A77-3C4A-86FE-3A4E1F4E422C}"/>
              </a:ext>
            </a:extLst>
          </p:cNvPr>
          <p:cNvSpPr/>
          <p:nvPr/>
        </p:nvSpPr>
        <p:spPr>
          <a:xfrm>
            <a:off x="4382290" y="2575768"/>
            <a:ext cx="1889418" cy="711449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3561830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內容版面配置區 23">
            <a:extLst>
              <a:ext uri="{FF2B5EF4-FFF2-40B4-BE49-F238E27FC236}">
                <a16:creationId xmlns:a16="http://schemas.microsoft.com/office/drawing/2014/main" id="{7022C6DC-04D0-AA4F-838B-C5E722D4EB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64098"/>
            <a:ext cx="9394511" cy="3298073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35E0EAD-5E70-EA46-B936-395DCD6A1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626224" cy="1325563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 trick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941E105-671B-D748-A4E3-BD227165350A}"/>
              </a:ext>
            </a:extLst>
          </p:cNvPr>
          <p:cNvSpPr/>
          <p:nvPr/>
        </p:nvSpPr>
        <p:spPr>
          <a:xfrm>
            <a:off x="1095098" y="1779964"/>
            <a:ext cx="3359811" cy="3790517"/>
          </a:xfrm>
          <a:prstGeom prst="rect">
            <a:avLst/>
          </a:prstGeom>
          <a:noFill/>
          <a:ln w="38100">
            <a:solidFill>
              <a:srgbClr val="92D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F678421-5B5B-1544-B5AC-ED2A6A8D3191}"/>
              </a:ext>
            </a:extLst>
          </p:cNvPr>
          <p:cNvSpPr/>
          <p:nvPr/>
        </p:nvSpPr>
        <p:spPr>
          <a:xfrm>
            <a:off x="6661397" y="2055788"/>
            <a:ext cx="3246526" cy="2248229"/>
          </a:xfrm>
          <a:prstGeom prst="rect">
            <a:avLst/>
          </a:prstGeom>
          <a:noFill/>
          <a:ln w="38100">
            <a:solidFill>
              <a:srgbClr val="92D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44BCB9F-ADEA-0F41-94DE-9D22CE8BD373}"/>
              </a:ext>
            </a:extLst>
          </p:cNvPr>
          <p:cNvSpPr txBox="1"/>
          <p:nvPr/>
        </p:nvSpPr>
        <p:spPr>
          <a:xfrm>
            <a:off x="7437423" y="1612512"/>
            <a:ext cx="1285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Size: 16 (M)</a:t>
            </a:r>
            <a:endParaRPr kumimoji="1"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6815248-294D-3F47-9F9F-5937AD2D2D91}"/>
              </a:ext>
            </a:extLst>
          </p:cNvPr>
          <p:cNvSpPr txBox="1"/>
          <p:nvPr/>
        </p:nvSpPr>
        <p:spPr>
          <a:xfrm>
            <a:off x="10010197" y="3059668"/>
            <a:ext cx="1285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Size: 16 (M)</a:t>
            </a:r>
            <a:endParaRPr kumimoji="1"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A1B596DF-E447-8744-A801-8D1D94C3826C}"/>
              </a:ext>
            </a:extLst>
          </p:cNvPr>
          <p:cNvSpPr txBox="1"/>
          <p:nvPr/>
        </p:nvSpPr>
        <p:spPr>
          <a:xfrm>
            <a:off x="103136" y="3311530"/>
            <a:ext cx="809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Size: N</a:t>
            </a:r>
            <a:endParaRPr kumimoji="1"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44171B2-8CE5-E04B-B146-E49EA7E08965}"/>
              </a:ext>
            </a:extLst>
          </p:cNvPr>
          <p:cNvSpPr txBox="1"/>
          <p:nvPr/>
        </p:nvSpPr>
        <p:spPr>
          <a:xfrm>
            <a:off x="2008539" y="1395829"/>
            <a:ext cx="1285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Size: 16 (M)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908296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64E8629-B110-4346-AFAD-FDE10903B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92EB22A-F025-894F-B4AB-02267B5B5C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Version 1</a:t>
            </a:r>
          </a:p>
          <a:p>
            <a:pPr lvl="1"/>
            <a:r>
              <a:rPr kumimoji="1" lang="en-US" altLang="zh-TW" dirty="0"/>
              <a:t>After flipping M spins</a:t>
            </a:r>
          </a:p>
          <a:p>
            <a:pPr lvl="2"/>
            <a:r>
              <a:rPr kumimoji="1" lang="en-US" altLang="zh-TW" dirty="0"/>
              <a:t>Update delta H: </a:t>
            </a:r>
          </a:p>
          <a:p>
            <a:pPr lvl="2"/>
            <a:r>
              <a:rPr kumimoji="1" lang="en-US" altLang="zh-TW" dirty="0"/>
              <a:t>Cost </a:t>
            </a:r>
            <a:r>
              <a:rPr kumimoji="1" lang="en-US" altLang="zh-TW" b="1" dirty="0"/>
              <a:t>O(N*N*M) multiplication </a:t>
            </a:r>
          </a:p>
          <a:p>
            <a:r>
              <a:rPr kumimoji="1" lang="en-US" altLang="zh-TW" dirty="0"/>
              <a:t>Version 2</a:t>
            </a:r>
          </a:p>
          <a:p>
            <a:pPr lvl="1"/>
            <a:r>
              <a:rPr kumimoji="1" lang="en-US" altLang="zh-TW" dirty="0"/>
              <a:t>After flipping M spins</a:t>
            </a:r>
          </a:p>
          <a:p>
            <a:pPr lvl="2"/>
            <a:r>
              <a:rPr kumimoji="1" lang="en-US" altLang="zh-TW" dirty="0"/>
              <a:t>Update delta H: </a:t>
            </a:r>
          </a:p>
          <a:p>
            <a:pPr lvl="2"/>
            <a:r>
              <a:rPr kumimoji="1" lang="en-US" altLang="zh-TW" b="1" dirty="0"/>
              <a:t>Cost O(N*M*M) multiplication</a:t>
            </a:r>
            <a:endParaRPr kumimoji="1" lang="en-US" altLang="zh-TW" dirty="0"/>
          </a:p>
          <a:p>
            <a:pPr lvl="2"/>
            <a:r>
              <a:rPr kumimoji="1" lang="en-US" altLang="zh-TW" dirty="0"/>
              <a:t>As N very large </a:t>
            </a:r>
          </a:p>
          <a:p>
            <a:pPr lvl="3"/>
            <a:r>
              <a:rPr kumimoji="1" lang="en-US" altLang="zh-TW" dirty="0">
                <a:highlight>
                  <a:srgbClr val="FFFF00"/>
                </a:highlight>
              </a:rPr>
              <a:t>M seems like a const!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6A56D82-0AAB-2843-ACCD-364F4013C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2954" y="1825625"/>
            <a:ext cx="4572000" cy="187642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A7AF960-2E59-5E48-BF66-C36D1B9CF1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6450" y="2926784"/>
            <a:ext cx="4030602" cy="50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1233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512D60-41F8-8D44-BD39-56ED68D5A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1" y="48178"/>
            <a:ext cx="10515600" cy="1325563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A94C682-BF24-3C40-AB60-D0DAEB744164}"/>
              </a:ext>
            </a:extLst>
          </p:cNvPr>
          <p:cNvSpPr txBox="1"/>
          <p:nvPr/>
        </p:nvSpPr>
        <p:spPr>
          <a:xfrm>
            <a:off x="468885" y="1005868"/>
            <a:ext cx="2991012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M = 16, STEP=100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 err="1"/>
              <a:t>cudac</a:t>
            </a:r>
            <a:r>
              <a:rPr kumimoji="1" lang="en-US" altLang="zh-TW" sz="2200" dirty="0"/>
              <a:t>++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GPU: RTX 3080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Database: </a:t>
            </a:r>
            <a:r>
              <a:rPr kumimoji="1" lang="en-US" altLang="zh-TW" sz="2200" dirty="0" err="1"/>
              <a:t>Gset</a:t>
            </a:r>
            <a:endParaRPr kumimoji="1" lang="en-US" altLang="zh-TW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Unit:</a:t>
            </a:r>
            <a:r>
              <a:rPr lang="en" altLang="zh-TW" sz="2400" dirty="0"/>
              <a:t> (</a:t>
            </a:r>
            <a:r>
              <a:rPr lang="en" altLang="zh-TW" sz="2400" dirty="0" err="1"/>
              <a:t>ms</a:t>
            </a:r>
            <a:r>
              <a:rPr lang="en" altLang="zh-TW" sz="2400" dirty="0"/>
              <a:t>/MC STEP)</a:t>
            </a:r>
            <a:r>
              <a:rPr kumimoji="1" lang="en-US" altLang="zh-TW" sz="2200" dirty="0"/>
              <a:t> </a:t>
            </a:r>
            <a:endParaRPr kumimoji="1" lang="zh-TW" altLang="en-US" sz="2200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569F7928-D3AC-524F-8804-6956DD628970}"/>
              </a:ext>
            </a:extLst>
          </p:cNvPr>
          <p:cNvGraphicFramePr>
            <a:graphicFrameLocks noGrp="1"/>
          </p:cNvGraphicFramePr>
          <p:nvPr/>
        </p:nvGraphicFramePr>
        <p:xfrm>
          <a:off x="4867565" y="490973"/>
          <a:ext cx="7112001" cy="121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69001">
                  <a:extLst>
                    <a:ext uri="{9D8B030D-6E8A-4147-A177-3AD203B41FA5}">
                      <a16:colId xmlns:a16="http://schemas.microsoft.com/office/drawing/2014/main" val="3247997975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698317573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3639123073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3484037332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2776919855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908725057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3896228770"/>
                    </a:ext>
                  </a:extLst>
                </a:gridCol>
              </a:tblGrid>
              <a:tr h="23100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Testcase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G1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G22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G48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G65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G77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G81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3253440"/>
                  </a:ext>
                </a:extLst>
              </a:tr>
              <a:tr h="28105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#spin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1024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2048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4096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8192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16384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32768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343080"/>
                  </a:ext>
                </a:extLst>
              </a:tr>
              <a:tr h="28105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Actual #spin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800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3000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8000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14000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20000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9970273"/>
                  </a:ext>
                </a:extLst>
              </a:tr>
              <a:tr h="28105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Correlation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19176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19990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6000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16000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28000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40000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8975967"/>
                  </a:ext>
                </a:extLst>
              </a:tr>
            </a:tbl>
          </a:graphicData>
        </a:graphic>
      </p:graphicFrame>
      <p:graphicFrame>
        <p:nvGraphicFramePr>
          <p:cNvPr id="9" name="表格 4">
            <a:extLst>
              <a:ext uri="{FF2B5EF4-FFF2-40B4-BE49-F238E27FC236}">
                <a16:creationId xmlns:a16="http://schemas.microsoft.com/office/drawing/2014/main" id="{87333D01-DC1D-954F-96F0-BC4AD8EA4F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2582155"/>
              </p:ext>
            </p:extLst>
          </p:nvPr>
        </p:nvGraphicFramePr>
        <p:xfrm>
          <a:off x="468885" y="2820292"/>
          <a:ext cx="11510681" cy="30505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7743">
                  <a:extLst>
                    <a:ext uri="{9D8B030D-6E8A-4147-A177-3AD203B41FA5}">
                      <a16:colId xmlns:a16="http://schemas.microsoft.com/office/drawing/2014/main" val="3736996001"/>
                    </a:ext>
                  </a:extLst>
                </a:gridCol>
                <a:gridCol w="1191023">
                  <a:extLst>
                    <a:ext uri="{9D8B030D-6E8A-4147-A177-3AD203B41FA5}">
                      <a16:colId xmlns:a16="http://schemas.microsoft.com/office/drawing/2014/main" val="2598518851"/>
                    </a:ext>
                  </a:extLst>
                </a:gridCol>
                <a:gridCol w="1644383">
                  <a:extLst>
                    <a:ext uri="{9D8B030D-6E8A-4147-A177-3AD203B41FA5}">
                      <a16:colId xmlns:a16="http://schemas.microsoft.com/office/drawing/2014/main" val="1478387681"/>
                    </a:ext>
                  </a:extLst>
                </a:gridCol>
                <a:gridCol w="1644383">
                  <a:extLst>
                    <a:ext uri="{9D8B030D-6E8A-4147-A177-3AD203B41FA5}">
                      <a16:colId xmlns:a16="http://schemas.microsoft.com/office/drawing/2014/main" val="1890664503"/>
                    </a:ext>
                  </a:extLst>
                </a:gridCol>
                <a:gridCol w="1644383">
                  <a:extLst>
                    <a:ext uri="{9D8B030D-6E8A-4147-A177-3AD203B41FA5}">
                      <a16:colId xmlns:a16="http://schemas.microsoft.com/office/drawing/2014/main" val="2688834640"/>
                    </a:ext>
                  </a:extLst>
                </a:gridCol>
                <a:gridCol w="1644383">
                  <a:extLst>
                    <a:ext uri="{9D8B030D-6E8A-4147-A177-3AD203B41FA5}">
                      <a16:colId xmlns:a16="http://schemas.microsoft.com/office/drawing/2014/main" val="2922613428"/>
                    </a:ext>
                  </a:extLst>
                </a:gridCol>
                <a:gridCol w="1644383">
                  <a:extLst>
                    <a:ext uri="{9D8B030D-6E8A-4147-A177-3AD203B41FA5}">
                      <a16:colId xmlns:a16="http://schemas.microsoft.com/office/drawing/2014/main" val="938108289"/>
                    </a:ext>
                  </a:extLst>
                </a:gridCol>
              </a:tblGrid>
              <a:tr h="389869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#spin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1024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2048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4096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8192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16384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32768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9457099"/>
                  </a:ext>
                </a:extLst>
              </a:tr>
              <a:tr h="40412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Shih fastest </a:t>
                      </a:r>
                      <a:r>
                        <a:rPr lang="en-US" altLang="zh-TW" dirty="0"/>
                        <a:t>GPU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1.0775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8.87061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30.65105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87.0533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290.12831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1119.69917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56651088"/>
                  </a:ext>
                </a:extLst>
              </a:tr>
              <a:tr h="404122">
                <a:tc gridSpan="7"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Tensor Core Unit (TC, TCU)</a:t>
                      </a:r>
                      <a:endParaRPr lang="zh-TW" altLang="en-US" b="1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" altLang="zh-TW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5434953"/>
                  </a:ext>
                </a:extLst>
              </a:tr>
              <a:tr h="404122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Old method / CPU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(Last time)</a:t>
                      </a:r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95.1994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234.2601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930.09529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5444.21387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39479.8145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309477.402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812171"/>
                  </a:ext>
                </a:extLst>
              </a:tr>
              <a:tr h="404122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Old method / GPU</a:t>
                      </a:r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12.00057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76.18928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760.51292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4020.99854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25412.41699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0808177"/>
                  </a:ext>
                </a:extLst>
              </a:tr>
              <a:tr h="404122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New method / CPU</a:t>
                      </a:r>
                      <a:endParaRPr lang="zh-TW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92.70058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185.20014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373.23368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759.25293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1562.87231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3234.19464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5178447"/>
                  </a:ext>
                </a:extLst>
              </a:tr>
              <a:tr h="404122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New method / GPU</a:t>
                      </a:r>
                      <a:endParaRPr lang="zh-TW" alt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6.83909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18.13468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42.54304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93.84867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222.71311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506.9278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8015212"/>
                  </a:ext>
                </a:extLst>
              </a:tr>
            </a:tbl>
          </a:graphicData>
        </a:graphic>
      </p:graphicFrame>
      <p:sp>
        <p:nvSpPr>
          <p:cNvPr id="7" name="矩形 6">
            <a:extLst>
              <a:ext uri="{FF2B5EF4-FFF2-40B4-BE49-F238E27FC236}">
                <a16:creationId xmlns:a16="http://schemas.microsoft.com/office/drawing/2014/main" id="{623A0AA3-3EA6-5442-9F0F-C611DD96594C}"/>
              </a:ext>
            </a:extLst>
          </p:cNvPr>
          <p:cNvSpPr/>
          <p:nvPr/>
        </p:nvSpPr>
        <p:spPr>
          <a:xfrm>
            <a:off x="410401" y="5032015"/>
            <a:ext cx="11753386" cy="838835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1054394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ABDF43-0D74-6D40-BBF8-E4F98BDDC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Nsight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NVIDIA profiler </a:t>
            </a:r>
            <a:endParaRPr kumimoji="1"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E14B31E8-2828-AB4C-9A12-A6FDD0772D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400" y="1406908"/>
            <a:ext cx="10515600" cy="368487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4ED5EB82-6DE2-6E4D-BAA3-7C11076F45FA}"/>
              </a:ext>
            </a:extLst>
          </p:cNvPr>
          <p:cNvSpPr/>
          <p:nvPr/>
        </p:nvSpPr>
        <p:spPr>
          <a:xfrm>
            <a:off x="661999" y="2431243"/>
            <a:ext cx="9080450" cy="24580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221E1B50-398B-164C-A66A-D329CA05367A}"/>
              </a:ext>
            </a:extLst>
          </p:cNvPr>
          <p:cNvSpPr txBox="1"/>
          <p:nvPr/>
        </p:nvSpPr>
        <p:spPr>
          <a:xfrm>
            <a:off x="428296" y="5192783"/>
            <a:ext cx="6962547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TW" sz="2600" dirty="0"/>
              <a:t>After M flipping: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TW" sz="2000" dirty="0"/>
              <a:t>Update() -&gt; call kernel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TW" sz="2000" dirty="0"/>
              <a:t>Judge flipping () -&gt; call kernel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TW" sz="2600" dirty="0"/>
              <a:t>Totally: call (STEP*N) times kernels -&gt; Too many!</a:t>
            </a:r>
            <a:endParaRPr kumimoji="1" lang="zh-TW" altLang="en-US" sz="2600" dirty="0"/>
          </a:p>
        </p:txBody>
      </p:sp>
    </p:spTree>
    <p:extLst>
      <p:ext uri="{BB962C8B-B14F-4D97-AF65-F5344CB8AC3E}">
        <p14:creationId xmlns:p14="http://schemas.microsoft.com/office/powerpoint/2010/main" val="30893580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85969D-D778-404D-8CB7-7C793C6B0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703" y="338223"/>
            <a:ext cx="10515600" cy="1325563"/>
          </a:xfrm>
        </p:spPr>
        <p:txBody>
          <a:bodyPr/>
          <a:lstStyle/>
          <a:p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Acceleration</a:t>
            </a:r>
            <a:endParaRPr kumimoji="1"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BFFE09-7106-2C47-99E0-6C2E074C0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089" y="1536014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TW" dirty="0"/>
              <a:t>Pre-calculate</a:t>
            </a:r>
          </a:p>
          <a:p>
            <a:pPr lvl="1"/>
            <a:r>
              <a:rPr lang="en-US" altLang="zh-TW" dirty="0"/>
              <a:t>Update 16 spins becomes 16*16 spins at once</a:t>
            </a:r>
          </a:p>
          <a:p>
            <a:pPr lvl="1"/>
            <a:r>
              <a:rPr lang="en-US" altLang="zh-TW" b="1" dirty="0"/>
              <a:t>Cost:</a:t>
            </a:r>
            <a:r>
              <a:rPr lang="en-US" altLang="zh-TW" dirty="0"/>
              <a:t> GPU pre calculate 15*16 spins new energies</a:t>
            </a:r>
          </a:p>
          <a:p>
            <a:r>
              <a:rPr lang="en-US" altLang="zh-TW" dirty="0">
                <a:solidFill>
                  <a:schemeClr val="dk1"/>
                </a:solidFill>
              </a:rPr>
              <a:t>Combined judge</a:t>
            </a:r>
          </a:p>
          <a:p>
            <a:r>
              <a:rPr lang="en-US" altLang="zh-TW" dirty="0"/>
              <a:t>More Paralleled</a:t>
            </a:r>
            <a:endParaRPr lang="zh-TW" altLang="en-US" dirty="0"/>
          </a:p>
          <a:p>
            <a:endParaRPr lang="zh-TW" altLang="en-US" dirty="0">
              <a:solidFill>
                <a:schemeClr val="dk1"/>
              </a:solidFill>
            </a:endParaRPr>
          </a:p>
          <a:p>
            <a:endParaRPr lang="zh-TW" altLang="en-US" dirty="0"/>
          </a:p>
          <a:p>
            <a:endParaRPr kumimoji="1" lang="zh-TW" altLang="en-US" dirty="0">
              <a:solidFill>
                <a:srgbClr val="FF0000"/>
              </a:solidFill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583391E-7C7B-CE4F-B78E-2AC828A428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3020"/>
          <a:stretch/>
        </p:blipFill>
        <p:spPr>
          <a:xfrm>
            <a:off x="7272443" y="111455"/>
            <a:ext cx="4081357" cy="663509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768C250-06A8-FA44-BAB4-04DEB233EAA1}"/>
              </a:ext>
            </a:extLst>
          </p:cNvPr>
          <p:cNvSpPr/>
          <p:nvPr/>
        </p:nvSpPr>
        <p:spPr>
          <a:xfrm>
            <a:off x="8137635" y="1197416"/>
            <a:ext cx="3121571" cy="4669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B65EF54-CD73-4145-B4F5-E46A45E1B432}"/>
              </a:ext>
            </a:extLst>
          </p:cNvPr>
          <p:cNvSpPr/>
          <p:nvPr/>
        </p:nvSpPr>
        <p:spPr>
          <a:xfrm>
            <a:off x="8022021" y="1075780"/>
            <a:ext cx="3389585" cy="2070538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191107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85969D-D778-404D-8CB7-7C793C6B0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Acceleration</a:t>
            </a:r>
            <a:endParaRPr kumimoji="1"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BFFE09-7106-2C47-99E0-6C2E074C0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496" y="1536014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TW" dirty="0"/>
              <a:t>Pre-calculate.  513</a:t>
            </a:r>
          </a:p>
          <a:p>
            <a:pPr lvl="1"/>
            <a:r>
              <a:rPr lang="en-US" altLang="zh-TW" dirty="0"/>
              <a:t>Update 16 spins becomes 16*16 spins at once</a:t>
            </a:r>
          </a:p>
          <a:p>
            <a:pPr lvl="1"/>
            <a:r>
              <a:rPr lang="en-US" altLang="zh-TW" b="1" dirty="0"/>
              <a:t>Cost:</a:t>
            </a:r>
            <a:r>
              <a:rPr lang="en-US" altLang="zh-TW" dirty="0"/>
              <a:t> GPU pre calculate 15*16 spins new energies</a:t>
            </a:r>
          </a:p>
          <a:p>
            <a:r>
              <a:rPr lang="en-US" altLang="zh-TW" dirty="0">
                <a:solidFill>
                  <a:schemeClr val="dk1"/>
                </a:solidFill>
              </a:rPr>
              <a:t>Combined judge</a:t>
            </a:r>
            <a:r>
              <a:rPr lang="zh-TW" altLang="en-US" dirty="0">
                <a:solidFill>
                  <a:schemeClr val="dk1"/>
                </a:solidFill>
              </a:rPr>
              <a:t> </a:t>
            </a:r>
            <a:r>
              <a:rPr lang="en-US" altLang="zh-TW" dirty="0"/>
              <a:t>.    514</a:t>
            </a:r>
            <a:endParaRPr lang="en-US" altLang="zh-TW" dirty="0">
              <a:solidFill>
                <a:schemeClr val="dk1"/>
              </a:solidFill>
            </a:endParaRPr>
          </a:p>
          <a:p>
            <a:pPr lvl="1"/>
            <a:r>
              <a:rPr lang="en-US" altLang="zh-TW" dirty="0">
                <a:solidFill>
                  <a:schemeClr val="dk1"/>
                </a:solidFill>
              </a:rPr>
              <a:t>Parallel flipping the even layers</a:t>
            </a:r>
          </a:p>
          <a:p>
            <a:pPr lvl="2"/>
            <a:r>
              <a:rPr lang="en-US" altLang="zh-TW" dirty="0"/>
              <a:t>Count the blue blocks at the same time</a:t>
            </a:r>
            <a:endParaRPr lang="en-US" altLang="zh-TW" dirty="0">
              <a:solidFill>
                <a:schemeClr val="dk1"/>
              </a:solidFill>
            </a:endParaRPr>
          </a:p>
          <a:p>
            <a:pPr lvl="1"/>
            <a:r>
              <a:rPr lang="en-US" altLang="zh-TW" dirty="0">
                <a:solidFill>
                  <a:schemeClr val="dk1"/>
                </a:solidFill>
              </a:rPr>
              <a:t>Parallel flipping the odd layers</a:t>
            </a:r>
          </a:p>
          <a:p>
            <a:pPr lvl="2"/>
            <a:r>
              <a:rPr lang="en-US" altLang="zh-TW" dirty="0"/>
              <a:t>Count the non-color blocks at the same time</a:t>
            </a:r>
          </a:p>
          <a:p>
            <a:pPr lvl="1"/>
            <a:r>
              <a:rPr lang="en-US" altLang="zh-TW" b="1" dirty="0">
                <a:solidFill>
                  <a:schemeClr val="dk1"/>
                </a:solidFill>
              </a:rPr>
              <a:t>Pros:</a:t>
            </a:r>
            <a:r>
              <a:rPr lang="en-US" altLang="zh-TW" dirty="0">
                <a:solidFill>
                  <a:schemeClr val="dk1"/>
                </a:solidFill>
              </a:rPr>
              <a:t> 8 threads parallel </a:t>
            </a:r>
          </a:p>
          <a:p>
            <a:r>
              <a:rPr lang="en-US" altLang="zh-TW" dirty="0"/>
              <a:t>More Paralleled.  515, 516(random</a:t>
            </a:r>
            <a:r>
              <a:rPr lang="zh-TW" altLang="en-US" dirty="0"/>
              <a:t>在裡面</a:t>
            </a:r>
            <a:r>
              <a:rPr lang="en-US" altLang="zh-TW" dirty="0"/>
              <a:t>)</a:t>
            </a:r>
          </a:p>
          <a:p>
            <a:pPr lvl="1"/>
            <a:endParaRPr lang="zh-TW" altLang="en-US" dirty="0"/>
          </a:p>
          <a:p>
            <a:endParaRPr lang="zh-TW" altLang="en-US" dirty="0">
              <a:solidFill>
                <a:schemeClr val="dk1"/>
              </a:solidFill>
            </a:endParaRPr>
          </a:p>
          <a:p>
            <a:endParaRPr lang="zh-TW" altLang="en-US" dirty="0"/>
          </a:p>
          <a:p>
            <a:endParaRPr kumimoji="1" lang="zh-TW" altLang="en-US" dirty="0">
              <a:solidFill>
                <a:srgbClr val="FF0000"/>
              </a:solidFill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583391E-7C7B-CE4F-B78E-2AC828A428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3020"/>
          <a:stretch/>
        </p:blipFill>
        <p:spPr>
          <a:xfrm>
            <a:off x="7272443" y="111455"/>
            <a:ext cx="4081357" cy="663509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768C250-06A8-FA44-BAB4-04DEB233EAA1}"/>
              </a:ext>
            </a:extLst>
          </p:cNvPr>
          <p:cNvSpPr/>
          <p:nvPr/>
        </p:nvSpPr>
        <p:spPr>
          <a:xfrm>
            <a:off x="8284779" y="1155376"/>
            <a:ext cx="537343" cy="194890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B65EF54-CD73-4145-B4F5-E46A45E1B432}"/>
              </a:ext>
            </a:extLst>
          </p:cNvPr>
          <p:cNvSpPr/>
          <p:nvPr/>
        </p:nvSpPr>
        <p:spPr>
          <a:xfrm>
            <a:off x="8022021" y="1075780"/>
            <a:ext cx="3389585" cy="2070538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B8BFB24-6BAF-9647-BFA5-668CCB52E0EF}"/>
              </a:ext>
            </a:extLst>
          </p:cNvPr>
          <p:cNvSpPr/>
          <p:nvPr/>
        </p:nvSpPr>
        <p:spPr>
          <a:xfrm>
            <a:off x="9276693" y="1149351"/>
            <a:ext cx="497929" cy="194890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4DCCE2D-DEDD-2F41-9C5F-1776022B57E2}"/>
              </a:ext>
            </a:extLst>
          </p:cNvPr>
          <p:cNvSpPr/>
          <p:nvPr/>
        </p:nvSpPr>
        <p:spPr>
          <a:xfrm>
            <a:off x="10401300" y="1145834"/>
            <a:ext cx="497929" cy="194890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6434621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85969D-D778-404D-8CB7-7C793C6B0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Acceleration</a:t>
            </a:r>
            <a:endParaRPr kumimoji="1"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BFFE09-7106-2C47-99E0-6C2E074C0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496" y="1536012"/>
            <a:ext cx="10515600" cy="5284103"/>
          </a:xfrm>
        </p:spPr>
        <p:txBody>
          <a:bodyPr>
            <a:normAutofit fontScale="92500" lnSpcReduction="10000"/>
          </a:bodyPr>
          <a:lstStyle/>
          <a:p>
            <a:r>
              <a:rPr lang="en-US" altLang="zh-TW" dirty="0"/>
              <a:t>Pre-calculate</a:t>
            </a:r>
          </a:p>
          <a:p>
            <a:pPr lvl="1"/>
            <a:r>
              <a:rPr lang="en-US" altLang="zh-TW" dirty="0"/>
              <a:t>Update 16 spins becomes 16*16 spins at once</a:t>
            </a:r>
          </a:p>
          <a:p>
            <a:pPr lvl="1"/>
            <a:r>
              <a:rPr lang="en-US" altLang="zh-TW" dirty="0"/>
              <a:t>Cost: GPU pre calculate 15*16 spins new energies</a:t>
            </a:r>
          </a:p>
          <a:p>
            <a:pPr lvl="1"/>
            <a:r>
              <a:rPr lang="en-US" altLang="zh-TW" b="1" dirty="0"/>
              <a:t>Cost:</a:t>
            </a:r>
            <a:r>
              <a:rPr lang="en-US" altLang="zh-TW" dirty="0"/>
              <a:t> GPU pre calculate 15*16 spins new energies</a:t>
            </a:r>
          </a:p>
          <a:p>
            <a:r>
              <a:rPr lang="en-US" altLang="zh-TW" dirty="0">
                <a:solidFill>
                  <a:schemeClr val="dk1"/>
                </a:solidFill>
              </a:rPr>
              <a:t>Combined judge</a:t>
            </a:r>
          </a:p>
          <a:p>
            <a:pPr lvl="1"/>
            <a:r>
              <a:rPr lang="en-US" altLang="zh-TW" dirty="0">
                <a:solidFill>
                  <a:schemeClr val="dk1"/>
                </a:solidFill>
              </a:rPr>
              <a:t>Parallel flipping the even layers</a:t>
            </a:r>
          </a:p>
          <a:p>
            <a:pPr lvl="2"/>
            <a:r>
              <a:rPr lang="en-US" altLang="zh-TW" dirty="0"/>
              <a:t>Count the blue blocks at the same time</a:t>
            </a:r>
            <a:endParaRPr lang="en-US" altLang="zh-TW" dirty="0">
              <a:solidFill>
                <a:schemeClr val="dk1"/>
              </a:solidFill>
            </a:endParaRPr>
          </a:p>
          <a:p>
            <a:pPr lvl="1"/>
            <a:r>
              <a:rPr lang="en-US" altLang="zh-TW" dirty="0">
                <a:solidFill>
                  <a:schemeClr val="dk1"/>
                </a:solidFill>
              </a:rPr>
              <a:t>Parallel flipping the odd layers</a:t>
            </a:r>
          </a:p>
          <a:p>
            <a:pPr lvl="2"/>
            <a:r>
              <a:rPr lang="en-US" altLang="zh-TW" dirty="0"/>
              <a:t>Count the non-color blocks at the same time</a:t>
            </a:r>
          </a:p>
          <a:p>
            <a:pPr lvl="1"/>
            <a:r>
              <a:rPr lang="en-US" altLang="zh-TW" b="1" dirty="0">
                <a:solidFill>
                  <a:schemeClr val="dk1"/>
                </a:solidFill>
              </a:rPr>
              <a:t>Pros:</a:t>
            </a:r>
            <a:r>
              <a:rPr lang="en-US" altLang="zh-TW" dirty="0">
                <a:solidFill>
                  <a:schemeClr val="dk1"/>
                </a:solidFill>
              </a:rPr>
              <a:t> 8 threads parallel </a:t>
            </a:r>
          </a:p>
          <a:p>
            <a:r>
              <a:rPr lang="en-US" altLang="zh-TW" dirty="0"/>
              <a:t>More Paralleled</a:t>
            </a:r>
          </a:p>
          <a:p>
            <a:pPr lvl="1"/>
            <a:r>
              <a:rPr lang="en-US" altLang="zh-TW" dirty="0"/>
              <a:t>Count the blue blocks at the same time</a:t>
            </a:r>
          </a:p>
          <a:p>
            <a:pPr lvl="1"/>
            <a:r>
              <a:rPr lang="en-US" altLang="zh-TW" dirty="0"/>
              <a:t>Count the non-color blocks at the same time</a:t>
            </a:r>
          </a:p>
          <a:p>
            <a:pPr lvl="1"/>
            <a:r>
              <a:rPr lang="en-US" altLang="zh-TW" dirty="0">
                <a:solidFill>
                  <a:schemeClr val="dk1"/>
                </a:solidFill>
              </a:rPr>
              <a:t>Pros: 16 threads parallel, </a:t>
            </a:r>
          </a:p>
          <a:p>
            <a:pPr lvl="2"/>
            <a:r>
              <a:rPr lang="en-US" altLang="zh-TW" dirty="0">
                <a:solidFill>
                  <a:schemeClr val="dk1"/>
                </a:solidFill>
              </a:rPr>
              <a:t>   </a:t>
            </a:r>
            <a:r>
              <a:rPr lang="en-US" altLang="zh-TW" sz="2400" dirty="0">
                <a:solidFill>
                  <a:schemeClr val="dk1"/>
                </a:solidFill>
              </a:rPr>
              <a:t>Update #spins: 16*16- &gt; 32*16</a:t>
            </a:r>
          </a:p>
          <a:p>
            <a:pPr lvl="1"/>
            <a:endParaRPr lang="en-US" altLang="zh-TW" dirty="0"/>
          </a:p>
          <a:p>
            <a:pPr lvl="1"/>
            <a:endParaRPr lang="zh-TW" altLang="en-US" dirty="0"/>
          </a:p>
          <a:p>
            <a:endParaRPr lang="zh-TW" altLang="en-US" dirty="0">
              <a:solidFill>
                <a:schemeClr val="dk1"/>
              </a:solidFill>
            </a:endParaRPr>
          </a:p>
          <a:p>
            <a:endParaRPr lang="zh-TW" altLang="en-US" dirty="0"/>
          </a:p>
          <a:p>
            <a:endParaRPr kumimoji="1" lang="zh-TW" altLang="en-US" dirty="0">
              <a:solidFill>
                <a:srgbClr val="FF0000"/>
              </a:solidFill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583391E-7C7B-CE4F-B78E-2AC828A428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3020"/>
          <a:stretch/>
        </p:blipFill>
        <p:spPr>
          <a:xfrm>
            <a:off x="7272443" y="111455"/>
            <a:ext cx="4081357" cy="663509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768C250-06A8-FA44-BAB4-04DEB233EAA1}"/>
              </a:ext>
            </a:extLst>
          </p:cNvPr>
          <p:cNvSpPr/>
          <p:nvPr/>
        </p:nvSpPr>
        <p:spPr>
          <a:xfrm>
            <a:off x="8284779" y="1155376"/>
            <a:ext cx="537343" cy="184007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B65EF54-CD73-4145-B4F5-E46A45E1B432}"/>
              </a:ext>
            </a:extLst>
          </p:cNvPr>
          <p:cNvSpPr/>
          <p:nvPr/>
        </p:nvSpPr>
        <p:spPr>
          <a:xfrm>
            <a:off x="8022021" y="1075780"/>
            <a:ext cx="3389585" cy="3569792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B8BFB24-6BAF-9647-BFA5-668CCB52E0EF}"/>
              </a:ext>
            </a:extLst>
          </p:cNvPr>
          <p:cNvSpPr/>
          <p:nvPr/>
        </p:nvSpPr>
        <p:spPr>
          <a:xfrm>
            <a:off x="9276693" y="1149351"/>
            <a:ext cx="497929" cy="184007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4DCCE2D-DEDD-2F41-9C5F-1776022B57E2}"/>
              </a:ext>
            </a:extLst>
          </p:cNvPr>
          <p:cNvSpPr/>
          <p:nvPr/>
        </p:nvSpPr>
        <p:spPr>
          <a:xfrm>
            <a:off x="10380280" y="1187874"/>
            <a:ext cx="497929" cy="1849614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B4B7FD7-7790-8A4A-9CF3-5F91828FFF42}"/>
              </a:ext>
            </a:extLst>
          </p:cNvPr>
          <p:cNvSpPr/>
          <p:nvPr/>
        </p:nvSpPr>
        <p:spPr>
          <a:xfrm>
            <a:off x="8784023" y="3075044"/>
            <a:ext cx="537343" cy="1649354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D6816F2-0408-2F4C-A3A3-9C9CD8428884}"/>
              </a:ext>
            </a:extLst>
          </p:cNvPr>
          <p:cNvSpPr/>
          <p:nvPr/>
        </p:nvSpPr>
        <p:spPr>
          <a:xfrm>
            <a:off x="9774622" y="3075044"/>
            <a:ext cx="537343" cy="1649354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72B9E93-B3C0-D34D-B5EF-629005E44713}"/>
              </a:ext>
            </a:extLst>
          </p:cNvPr>
          <p:cNvSpPr/>
          <p:nvPr/>
        </p:nvSpPr>
        <p:spPr>
          <a:xfrm>
            <a:off x="10863755" y="3066272"/>
            <a:ext cx="537343" cy="1649354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825661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512D60-41F8-8D44-BD39-56ED68D5A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-1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A94C682-BF24-3C40-AB60-D0DAEB744164}"/>
              </a:ext>
            </a:extLst>
          </p:cNvPr>
          <p:cNvSpPr txBox="1"/>
          <p:nvPr/>
        </p:nvSpPr>
        <p:spPr>
          <a:xfrm>
            <a:off x="588223" y="1373742"/>
            <a:ext cx="226465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#layers, M = 16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 err="1"/>
              <a:t>cudac</a:t>
            </a:r>
            <a:r>
              <a:rPr kumimoji="1" lang="en-US" altLang="zh-TW" sz="2200" dirty="0"/>
              <a:t>++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GPU: RTX 3080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Database: </a:t>
            </a:r>
            <a:r>
              <a:rPr kumimoji="1" lang="en-US" altLang="zh-TW" sz="2200" dirty="0" err="1"/>
              <a:t>Gset</a:t>
            </a:r>
            <a:endParaRPr kumimoji="1" lang="zh-TW" altLang="en-US" sz="2200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569F7928-D3AC-524F-8804-6956DD628970}"/>
              </a:ext>
            </a:extLst>
          </p:cNvPr>
          <p:cNvGraphicFramePr>
            <a:graphicFrameLocks noGrp="1"/>
          </p:cNvGraphicFramePr>
          <p:nvPr/>
        </p:nvGraphicFramePr>
        <p:xfrm>
          <a:off x="4867565" y="490973"/>
          <a:ext cx="7112001" cy="121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69001">
                  <a:extLst>
                    <a:ext uri="{9D8B030D-6E8A-4147-A177-3AD203B41FA5}">
                      <a16:colId xmlns:a16="http://schemas.microsoft.com/office/drawing/2014/main" val="3247997975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698317573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3639123073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3484037332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2776919855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908725057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3896228770"/>
                    </a:ext>
                  </a:extLst>
                </a:gridCol>
              </a:tblGrid>
              <a:tr h="23100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Testcase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G1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G22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G48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G65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G77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G81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3253440"/>
                  </a:ext>
                </a:extLst>
              </a:tr>
              <a:tr h="28105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#spin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1024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2048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4096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8192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16384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32768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343080"/>
                  </a:ext>
                </a:extLst>
              </a:tr>
              <a:tr h="28105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Actual #spin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800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3000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8000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14000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20000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9970273"/>
                  </a:ext>
                </a:extLst>
              </a:tr>
              <a:tr h="28105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Correlation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19176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19990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6000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16000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28000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40000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8975967"/>
                  </a:ext>
                </a:extLst>
              </a:tr>
            </a:tbl>
          </a:graphicData>
        </a:graphic>
      </p:graphicFrame>
      <p:graphicFrame>
        <p:nvGraphicFramePr>
          <p:cNvPr id="9" name="表格 4">
            <a:extLst>
              <a:ext uri="{FF2B5EF4-FFF2-40B4-BE49-F238E27FC236}">
                <a16:creationId xmlns:a16="http://schemas.microsoft.com/office/drawing/2014/main" id="{87333D01-DC1D-954F-96F0-BC4AD8EA4F2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68885" y="2820292"/>
          <a:ext cx="11510681" cy="22423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7743">
                  <a:extLst>
                    <a:ext uri="{9D8B030D-6E8A-4147-A177-3AD203B41FA5}">
                      <a16:colId xmlns:a16="http://schemas.microsoft.com/office/drawing/2014/main" val="3736996001"/>
                    </a:ext>
                  </a:extLst>
                </a:gridCol>
                <a:gridCol w="1191023">
                  <a:extLst>
                    <a:ext uri="{9D8B030D-6E8A-4147-A177-3AD203B41FA5}">
                      <a16:colId xmlns:a16="http://schemas.microsoft.com/office/drawing/2014/main" val="2598518851"/>
                    </a:ext>
                  </a:extLst>
                </a:gridCol>
                <a:gridCol w="1644383">
                  <a:extLst>
                    <a:ext uri="{9D8B030D-6E8A-4147-A177-3AD203B41FA5}">
                      <a16:colId xmlns:a16="http://schemas.microsoft.com/office/drawing/2014/main" val="1478387681"/>
                    </a:ext>
                  </a:extLst>
                </a:gridCol>
                <a:gridCol w="1644383">
                  <a:extLst>
                    <a:ext uri="{9D8B030D-6E8A-4147-A177-3AD203B41FA5}">
                      <a16:colId xmlns:a16="http://schemas.microsoft.com/office/drawing/2014/main" val="1890664503"/>
                    </a:ext>
                  </a:extLst>
                </a:gridCol>
                <a:gridCol w="1644383">
                  <a:extLst>
                    <a:ext uri="{9D8B030D-6E8A-4147-A177-3AD203B41FA5}">
                      <a16:colId xmlns:a16="http://schemas.microsoft.com/office/drawing/2014/main" val="2688834640"/>
                    </a:ext>
                  </a:extLst>
                </a:gridCol>
                <a:gridCol w="1644383">
                  <a:extLst>
                    <a:ext uri="{9D8B030D-6E8A-4147-A177-3AD203B41FA5}">
                      <a16:colId xmlns:a16="http://schemas.microsoft.com/office/drawing/2014/main" val="2922613428"/>
                    </a:ext>
                  </a:extLst>
                </a:gridCol>
                <a:gridCol w="1644383">
                  <a:extLst>
                    <a:ext uri="{9D8B030D-6E8A-4147-A177-3AD203B41FA5}">
                      <a16:colId xmlns:a16="http://schemas.microsoft.com/office/drawing/2014/main" val="938108289"/>
                    </a:ext>
                  </a:extLst>
                </a:gridCol>
              </a:tblGrid>
              <a:tr h="389869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#spin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1024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2048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4096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8192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16384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32768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9457099"/>
                  </a:ext>
                </a:extLst>
              </a:tr>
              <a:tr h="404122">
                <a:tc gridSpan="7">
                  <a:txBody>
                    <a:bodyPr/>
                    <a:lstStyle/>
                    <a:p>
                      <a:pPr algn="ctr"/>
                      <a:r>
                        <a:rPr lang="en-US" altLang="zh-TW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Shih fastest</a:t>
                      </a:r>
                      <a:endParaRPr lang="zh-TW" altLang="en-US" sz="1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3965059"/>
                  </a:ext>
                </a:extLst>
              </a:tr>
              <a:tr h="404122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GPU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0.4641827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3.3816429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7.0664575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8.70533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107.3607445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651088"/>
                  </a:ext>
                </a:extLst>
              </a:tr>
              <a:tr h="404122">
                <a:tc gridSpan="7"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Tensor Core Unit (TC, TCU)</a:t>
                      </a:r>
                      <a:endParaRPr lang="zh-TW" altLang="en-US" b="1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" altLang="zh-TW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5434953"/>
                  </a:ext>
                </a:extLst>
              </a:tr>
              <a:tr h="404122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Old method / CPU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(Last time)</a:t>
                      </a:r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9.51994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23.42601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93.009529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544.421387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3947.98145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30947.7402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812171"/>
                  </a:ext>
                </a:extLst>
              </a:tr>
            </a:tbl>
          </a:graphicData>
        </a:graphic>
      </p:graphicFrame>
      <p:sp>
        <p:nvSpPr>
          <p:cNvPr id="7" name="矩形 6">
            <a:extLst>
              <a:ext uri="{FF2B5EF4-FFF2-40B4-BE49-F238E27FC236}">
                <a16:creationId xmlns:a16="http://schemas.microsoft.com/office/drawing/2014/main" id="{ACAE9054-7134-A749-AEE9-02B188B4D8B4}"/>
              </a:ext>
            </a:extLst>
          </p:cNvPr>
          <p:cNvSpPr/>
          <p:nvPr/>
        </p:nvSpPr>
        <p:spPr>
          <a:xfrm>
            <a:off x="347532" y="4424856"/>
            <a:ext cx="11753386" cy="63062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6592556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512D60-41F8-8D44-BD39-56ED68D5A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434" y="143284"/>
            <a:ext cx="10515600" cy="1325563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A94C682-BF24-3C40-AB60-D0DAEB744164}"/>
              </a:ext>
            </a:extLst>
          </p:cNvPr>
          <p:cNvSpPr txBox="1"/>
          <p:nvPr/>
        </p:nvSpPr>
        <p:spPr>
          <a:xfrm>
            <a:off x="2164775" y="178747"/>
            <a:ext cx="305102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M = 16, STEP=100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 err="1"/>
              <a:t>cudac</a:t>
            </a:r>
            <a:r>
              <a:rPr kumimoji="1" lang="en-US" altLang="zh-TW" sz="2200" dirty="0"/>
              <a:t>++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GPU: RTX 3080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Database: </a:t>
            </a:r>
            <a:r>
              <a:rPr kumimoji="1" lang="en-US" altLang="zh-TW" sz="2200" dirty="0" err="1"/>
              <a:t>Gset</a:t>
            </a:r>
            <a:endParaRPr kumimoji="1" lang="en-US" altLang="zh-TW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b="1" dirty="0"/>
              <a:t>Unit:</a:t>
            </a:r>
            <a:r>
              <a:rPr lang="en" altLang="zh-TW" sz="2400" b="1" dirty="0"/>
              <a:t> (</a:t>
            </a:r>
            <a:r>
              <a:rPr lang="en" altLang="zh-TW" sz="2400" b="1" dirty="0" err="1"/>
              <a:t>ms</a:t>
            </a:r>
            <a:r>
              <a:rPr lang="en" altLang="zh-TW" sz="2400" b="1" dirty="0"/>
              <a:t>/MC STEP)</a:t>
            </a:r>
            <a:r>
              <a:rPr kumimoji="1" lang="en-US" altLang="zh-TW" sz="2200" b="1" dirty="0"/>
              <a:t> </a:t>
            </a:r>
            <a:endParaRPr kumimoji="1" lang="zh-TW" altLang="en-US" sz="2200" b="1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569F7928-D3AC-524F-8804-6956DD628970}"/>
              </a:ext>
            </a:extLst>
          </p:cNvPr>
          <p:cNvGraphicFramePr>
            <a:graphicFrameLocks noGrp="1"/>
          </p:cNvGraphicFramePr>
          <p:nvPr/>
        </p:nvGraphicFramePr>
        <p:xfrm>
          <a:off x="4867565" y="249647"/>
          <a:ext cx="7112001" cy="121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69001">
                  <a:extLst>
                    <a:ext uri="{9D8B030D-6E8A-4147-A177-3AD203B41FA5}">
                      <a16:colId xmlns:a16="http://schemas.microsoft.com/office/drawing/2014/main" val="3247997975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698317573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3639123073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3484037332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2776919855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908725057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3896228770"/>
                    </a:ext>
                  </a:extLst>
                </a:gridCol>
              </a:tblGrid>
              <a:tr h="23100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Testcase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G1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G22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G48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G65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G77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G81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3253440"/>
                  </a:ext>
                </a:extLst>
              </a:tr>
              <a:tr h="28105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#spin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1024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2048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4096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8192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16384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32768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343080"/>
                  </a:ext>
                </a:extLst>
              </a:tr>
              <a:tr h="28105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Actual #spin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800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3000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8000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14000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20000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9970273"/>
                  </a:ext>
                </a:extLst>
              </a:tr>
              <a:tr h="28105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Correlation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19176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19990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6000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16000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28000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40000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8975967"/>
                  </a:ext>
                </a:extLst>
              </a:tr>
            </a:tbl>
          </a:graphicData>
        </a:graphic>
      </p:graphicFrame>
      <p:graphicFrame>
        <p:nvGraphicFramePr>
          <p:cNvPr id="9" name="表格 4">
            <a:extLst>
              <a:ext uri="{FF2B5EF4-FFF2-40B4-BE49-F238E27FC236}">
                <a16:creationId xmlns:a16="http://schemas.microsoft.com/office/drawing/2014/main" id="{87333D01-DC1D-954F-96F0-BC4AD8EA4F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3824445"/>
              </p:ext>
            </p:extLst>
          </p:nvPr>
        </p:nvGraphicFramePr>
        <p:xfrm>
          <a:off x="190235" y="2090818"/>
          <a:ext cx="11811530" cy="40952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0012">
                  <a:extLst>
                    <a:ext uri="{9D8B030D-6E8A-4147-A177-3AD203B41FA5}">
                      <a16:colId xmlns:a16="http://schemas.microsoft.com/office/drawing/2014/main" val="3736996001"/>
                    </a:ext>
                  </a:extLst>
                </a:gridCol>
                <a:gridCol w="1615253">
                  <a:extLst>
                    <a:ext uri="{9D8B030D-6E8A-4147-A177-3AD203B41FA5}">
                      <a16:colId xmlns:a16="http://schemas.microsoft.com/office/drawing/2014/main" val="2598518851"/>
                    </a:ext>
                  </a:extLst>
                </a:gridCol>
                <a:gridCol w="1615253">
                  <a:extLst>
                    <a:ext uri="{9D8B030D-6E8A-4147-A177-3AD203B41FA5}">
                      <a16:colId xmlns:a16="http://schemas.microsoft.com/office/drawing/2014/main" val="1478387681"/>
                    </a:ext>
                  </a:extLst>
                </a:gridCol>
                <a:gridCol w="1615253">
                  <a:extLst>
                    <a:ext uri="{9D8B030D-6E8A-4147-A177-3AD203B41FA5}">
                      <a16:colId xmlns:a16="http://schemas.microsoft.com/office/drawing/2014/main" val="1890664503"/>
                    </a:ext>
                  </a:extLst>
                </a:gridCol>
                <a:gridCol w="1615253">
                  <a:extLst>
                    <a:ext uri="{9D8B030D-6E8A-4147-A177-3AD203B41FA5}">
                      <a16:colId xmlns:a16="http://schemas.microsoft.com/office/drawing/2014/main" val="2688834640"/>
                    </a:ext>
                  </a:extLst>
                </a:gridCol>
                <a:gridCol w="1615253">
                  <a:extLst>
                    <a:ext uri="{9D8B030D-6E8A-4147-A177-3AD203B41FA5}">
                      <a16:colId xmlns:a16="http://schemas.microsoft.com/office/drawing/2014/main" val="2922613428"/>
                    </a:ext>
                  </a:extLst>
                </a:gridCol>
                <a:gridCol w="1615253">
                  <a:extLst>
                    <a:ext uri="{9D8B030D-6E8A-4147-A177-3AD203B41FA5}">
                      <a16:colId xmlns:a16="http://schemas.microsoft.com/office/drawing/2014/main" val="938108289"/>
                    </a:ext>
                  </a:extLst>
                </a:gridCol>
              </a:tblGrid>
              <a:tr h="39680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#spin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1024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2048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4096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8192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16384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32768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9457099"/>
                  </a:ext>
                </a:extLst>
              </a:tr>
              <a:tr h="411309">
                <a:tc gridSpan="7"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Tensor Core Unit (TC, TCU)</a:t>
                      </a:r>
                      <a:endParaRPr lang="zh-TW" altLang="en-US" b="1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" altLang="zh-TW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5434953"/>
                  </a:ext>
                </a:extLst>
              </a:tr>
              <a:tr h="651464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Old method / CPU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(Last time)</a:t>
                      </a:r>
                      <a:endParaRPr lang="zh-TW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95.1994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234.2601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930.09529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5444.21387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39479.8145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309477.402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812171"/>
                  </a:ext>
                </a:extLst>
              </a:tr>
              <a:tr h="411309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Old method / GPU</a:t>
                      </a:r>
                      <a:endParaRPr lang="zh-TW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12.00057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76.18928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760.51292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4020.99854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25412.41699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0808177"/>
                  </a:ext>
                </a:extLst>
              </a:tr>
              <a:tr h="411309"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b="1" dirty="0"/>
                        <a:t>Tensor Core Unit (TC, TCU) - </a:t>
                      </a:r>
                      <a:r>
                        <a:rPr lang="en-US" altLang="zh-TW" dirty="0"/>
                        <a:t>New Method </a:t>
                      </a:r>
                      <a:endParaRPr lang="zh-TW" altLang="en-US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25" marR="47625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25" marR="47625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25" marR="47625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25" marR="47625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78648"/>
                  </a:ext>
                </a:extLst>
              </a:tr>
              <a:tr h="41130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New method v1</a:t>
                      </a:r>
                    </a:p>
                    <a:p>
                      <a:pPr algn="ctr"/>
                      <a:r>
                        <a:rPr lang="en-US" altLang="zh-TW" sz="1600" dirty="0"/>
                        <a:t>(previous table fastest)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6.83909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18.13468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42.54304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93.84867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222.71311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506.9278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8015212"/>
                  </a:ext>
                </a:extLst>
              </a:tr>
              <a:tr h="41130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Pre-calculate</a:t>
                      </a:r>
                      <a:endParaRPr lang="zh-TW" altLang="en-US" sz="18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0.32338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0.63744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1.32383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12.81606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38.97931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90.83975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8174445"/>
                  </a:ext>
                </a:extLst>
              </a:tr>
              <a:tr h="41130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Combined judge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0.2593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0.53036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1.04262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11.23064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45.71822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106.25631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771995"/>
                  </a:ext>
                </a:extLst>
              </a:tr>
              <a:tr h="41130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More Paralleled</a:t>
                      </a:r>
                      <a:endParaRPr lang="zh-TW" altLang="en-US" sz="18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0.09747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0.19393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0.60001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1.15684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2.42656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25.0656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993573"/>
                  </a:ext>
                </a:extLst>
              </a:tr>
            </a:tbl>
          </a:graphicData>
        </a:graphic>
      </p:graphicFrame>
      <p:sp>
        <p:nvSpPr>
          <p:cNvPr id="7" name="矩形 6">
            <a:extLst>
              <a:ext uri="{FF2B5EF4-FFF2-40B4-BE49-F238E27FC236}">
                <a16:creationId xmlns:a16="http://schemas.microsoft.com/office/drawing/2014/main" id="{18860BCF-A819-F140-A07D-503AA1FEBC82}"/>
              </a:ext>
            </a:extLst>
          </p:cNvPr>
          <p:cNvSpPr/>
          <p:nvPr/>
        </p:nvSpPr>
        <p:spPr>
          <a:xfrm>
            <a:off x="212434" y="5754686"/>
            <a:ext cx="11811528" cy="41971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1769939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441B45-DB18-724A-A3B5-998FC10E1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676" y="99412"/>
            <a:ext cx="10515600" cy="1325563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Compared with Tohoku</a:t>
            </a:r>
            <a:endParaRPr kumimoji="1" lang="zh-TW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9DBB1C37-30E0-7943-9B1D-B095B9AFC5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1559586"/>
              </p:ext>
            </p:extLst>
          </p:nvPr>
        </p:nvGraphicFramePr>
        <p:xfrm>
          <a:off x="459829" y="4660902"/>
          <a:ext cx="7949339" cy="151168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68505">
                  <a:extLst>
                    <a:ext uri="{9D8B030D-6E8A-4147-A177-3AD203B41FA5}">
                      <a16:colId xmlns:a16="http://schemas.microsoft.com/office/drawing/2014/main" val="3663420021"/>
                    </a:ext>
                  </a:extLst>
                </a:gridCol>
                <a:gridCol w="1342438">
                  <a:extLst>
                    <a:ext uri="{9D8B030D-6E8A-4147-A177-3AD203B41FA5}">
                      <a16:colId xmlns:a16="http://schemas.microsoft.com/office/drawing/2014/main" val="2604302281"/>
                    </a:ext>
                  </a:extLst>
                </a:gridCol>
                <a:gridCol w="1301758">
                  <a:extLst>
                    <a:ext uri="{9D8B030D-6E8A-4147-A177-3AD203B41FA5}">
                      <a16:colId xmlns:a16="http://schemas.microsoft.com/office/drawing/2014/main" val="2347306987"/>
                    </a:ext>
                  </a:extLst>
                </a:gridCol>
                <a:gridCol w="1435763">
                  <a:extLst>
                    <a:ext uri="{9D8B030D-6E8A-4147-A177-3AD203B41FA5}">
                      <a16:colId xmlns:a16="http://schemas.microsoft.com/office/drawing/2014/main" val="2695734382"/>
                    </a:ext>
                  </a:extLst>
                </a:gridCol>
                <a:gridCol w="1600875">
                  <a:extLst>
                    <a:ext uri="{9D8B030D-6E8A-4147-A177-3AD203B41FA5}">
                      <a16:colId xmlns:a16="http://schemas.microsoft.com/office/drawing/2014/main" val="915122869"/>
                    </a:ext>
                  </a:extLst>
                </a:gridCol>
              </a:tblGrid>
              <a:tr h="302337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#spin</a:t>
                      </a:r>
                    </a:p>
                  </a:txBody>
                  <a:tcPr marL="6712" marR="6712" marT="6712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4096</a:t>
                      </a:r>
                    </a:p>
                  </a:txBody>
                  <a:tcPr marL="6712" marR="6712" marT="6712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8192</a:t>
                      </a:r>
                    </a:p>
                  </a:txBody>
                  <a:tcPr marL="6712" marR="6712" marT="6712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16384</a:t>
                      </a:r>
                    </a:p>
                  </a:txBody>
                  <a:tcPr marL="6712" marR="6712" marT="6712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32768</a:t>
                      </a:r>
                    </a:p>
                  </a:txBody>
                  <a:tcPr marL="6712" marR="6712" marT="6712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511560"/>
                  </a:ext>
                </a:extLst>
              </a:tr>
              <a:tr h="3023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FPGA </a:t>
                      </a:r>
                      <a:r>
                        <a:rPr lang="en" altLang="zh-TW" sz="1300" u="none" strike="noStrike" dirty="0">
                          <a:effectLst/>
                        </a:rPr>
                        <a:t>(</a:t>
                      </a:r>
                      <a:r>
                        <a:rPr lang="en" altLang="zh-TW" sz="1300" u="none" strike="noStrike" dirty="0" err="1">
                          <a:effectLst/>
                        </a:rPr>
                        <a:t>ms</a:t>
                      </a:r>
                      <a:r>
                        <a:rPr lang="en" altLang="zh-TW" sz="1300" u="none" strike="noStrike" dirty="0">
                          <a:effectLst/>
                        </a:rPr>
                        <a:t>/STEP)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712" marR="6712" marT="671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6712" marR="6712" marT="671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16</a:t>
                      </a:r>
                    </a:p>
                  </a:txBody>
                  <a:tcPr marL="6712" marR="6712" marT="671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65</a:t>
                      </a:r>
                    </a:p>
                  </a:txBody>
                  <a:tcPr marL="6712" marR="6712" marT="671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512 (predict)</a:t>
                      </a:r>
                    </a:p>
                  </a:txBody>
                  <a:tcPr marL="6712" marR="6712" marT="6712" marB="0" anchor="ctr"/>
                </a:tc>
                <a:extLst>
                  <a:ext uri="{0D108BD9-81ED-4DB2-BD59-A6C34878D82A}">
                    <a16:rowId xmlns:a16="http://schemas.microsoft.com/office/drawing/2014/main" val="79054521"/>
                  </a:ext>
                </a:extLst>
              </a:tr>
              <a:tr h="302337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TW" sz="1300" u="none" strike="noStrike" dirty="0">
                          <a:effectLst/>
                        </a:rPr>
                        <a:t>Tohoku GPU (</a:t>
                      </a:r>
                      <a:r>
                        <a:rPr lang="en" altLang="zh-TW" sz="1300" u="none" strike="noStrike" dirty="0" err="1">
                          <a:effectLst/>
                        </a:rPr>
                        <a:t>ms</a:t>
                      </a:r>
                      <a:r>
                        <a:rPr lang="en" altLang="zh-TW" sz="1300" u="none" strike="noStrike" dirty="0">
                          <a:effectLst/>
                        </a:rPr>
                        <a:t>/STEP)</a:t>
                      </a:r>
                      <a:endParaRPr lang="en" altLang="zh-TW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</a:endParaRPr>
                    </a:p>
                  </a:txBody>
                  <a:tcPr marL="6712" marR="6712" marT="671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712" marR="6712" marT="671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48</a:t>
                      </a:r>
                    </a:p>
                  </a:txBody>
                  <a:tcPr marL="6712" marR="6712" marT="671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170</a:t>
                      </a:r>
                    </a:p>
                  </a:txBody>
                  <a:tcPr marL="6712" marR="6712" marT="671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1024</a:t>
                      </a:r>
                    </a:p>
                  </a:txBody>
                  <a:tcPr marL="6712" marR="6712" marT="6712" marB="0" anchor="ctr"/>
                </a:tc>
                <a:extLst>
                  <a:ext uri="{0D108BD9-81ED-4DB2-BD59-A6C34878D82A}">
                    <a16:rowId xmlns:a16="http://schemas.microsoft.com/office/drawing/2014/main" val="4087312684"/>
                  </a:ext>
                </a:extLst>
              </a:tr>
              <a:tr h="3023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300" u="none" strike="noStrike" dirty="0">
                          <a:effectLst/>
                        </a:rPr>
                        <a:t>Combined judge (</a:t>
                      </a:r>
                      <a:r>
                        <a:rPr lang="en" sz="1300" u="none" strike="noStrike" dirty="0" err="1">
                          <a:effectLst/>
                        </a:rPr>
                        <a:t>ms</a:t>
                      </a:r>
                      <a:r>
                        <a:rPr lang="en" sz="1300" u="none" strike="noStrike" dirty="0">
                          <a:effectLst/>
                        </a:rPr>
                        <a:t>/STEP)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712" marR="6712" marT="671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0.2593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0.53036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1.04262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11.23064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71696695"/>
                  </a:ext>
                </a:extLst>
              </a:tr>
              <a:tr h="3023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300" u="none" strike="noStrike" dirty="0">
                          <a:effectLst/>
                        </a:rPr>
                        <a:t>More Paralleled  (</a:t>
                      </a:r>
                      <a:r>
                        <a:rPr lang="en" sz="1300" u="none" strike="noStrike" dirty="0" err="1">
                          <a:effectLst/>
                        </a:rPr>
                        <a:t>ms</a:t>
                      </a:r>
                      <a:r>
                        <a:rPr lang="en" sz="1300" u="none" strike="noStrike" dirty="0">
                          <a:effectLst/>
                        </a:rPr>
                        <a:t>/STEP)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712" marR="6712" marT="671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0.09747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0.19393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0.60001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1.15684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97095697"/>
                  </a:ext>
                </a:extLst>
              </a:tr>
            </a:tbl>
          </a:graphicData>
        </a:graphic>
      </p:graphicFrame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37F73875-4B52-2045-9B2D-D0BBB92A22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41138" y="99412"/>
            <a:ext cx="5701544" cy="4462078"/>
          </a:xfrm>
        </p:spPr>
      </p:pic>
      <p:pic>
        <p:nvPicPr>
          <p:cNvPr id="5" name="Picture 6" descr="可爱的卡通箭头图片免费下载_可爱的卡通箭头素材_可爱的卡通箭头模板-图行天下素材网">
            <a:extLst>
              <a:ext uri="{FF2B5EF4-FFF2-40B4-BE49-F238E27FC236}">
                <a16:creationId xmlns:a16="http://schemas.microsoft.com/office/drawing/2014/main" id="{DE0A6C12-8990-BE47-A533-F70BB81710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8" t="18957" r="8174" b="11887"/>
          <a:stretch/>
        </p:blipFill>
        <p:spPr bwMode="auto">
          <a:xfrm rot="17229391" flipH="1">
            <a:off x="3623469" y="2728404"/>
            <a:ext cx="1812925" cy="1570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66750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F506EB-B9C5-1647-B441-EC8D3A749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2B654DB-6A92-BA41-955F-990AC3BD1B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code</a:t>
            </a: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Acceleration </a:t>
            </a: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layers</a:t>
            </a:r>
          </a:p>
          <a:p>
            <a:endParaRPr kumimoji="1" lang="zh-TW" altLang="en-US" dirty="0"/>
          </a:p>
        </p:txBody>
      </p:sp>
      <p:pic>
        <p:nvPicPr>
          <p:cNvPr id="8194" name="Picture 2" descr="工作細胞| Netflix">
            <a:extLst>
              <a:ext uri="{FF2B5EF4-FFF2-40B4-BE49-F238E27FC236}">
                <a16:creationId xmlns:a16="http://schemas.microsoft.com/office/drawing/2014/main" id="{4129DE09-4EB8-C144-A778-C641D975B4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9390" y="2503748"/>
            <a:ext cx="5014410" cy="2820605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11941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7B8E8CBE-875C-6543-BD20-408A9F53E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06036"/>
            <a:ext cx="10515600" cy="1325563"/>
          </a:xfrm>
        </p:spPr>
        <p:txBody>
          <a:bodyPr/>
          <a:lstStyle/>
          <a:p>
            <a:r>
              <a:rPr lang="zh-TW" altLang="en-US" dirty="0"/>
              <a:t>暫存 </a:t>
            </a:r>
            <a:r>
              <a:rPr lang="en-US" altLang="zh-TW" dirty="0"/>
              <a:t>temp temp </a:t>
            </a:r>
            <a:r>
              <a:rPr lang="zh-TW" altLang="en-US" dirty="0"/>
              <a:t>啦啦啦</a:t>
            </a:r>
            <a:r>
              <a:rPr lang="en-US" altLang="zh-TW" dirty="0" err="1"/>
              <a:t>lala</a:t>
            </a:r>
            <a:r>
              <a:rPr lang="en-US" altLang="zh-TW" dirty="0"/>
              <a:t> </a:t>
            </a:r>
            <a:r>
              <a:rPr lang="en-US" altLang="zh-TW" dirty="0" err="1"/>
              <a:t>guagua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33744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4173A6-4B65-0A4E-A9EE-F2D7044AD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承志的跑跑過程</a:t>
            </a:r>
            <a:br>
              <a:rPr kumimoji="1" lang="en-US" altLang="zh-TW" dirty="0"/>
            </a:br>
            <a:r>
              <a:rPr kumimoji="1" lang="en-US" altLang="zh-TW" dirty="0"/>
              <a:t>sv3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6DF722D-386F-5144-A8D9-79E167E4D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3174" y="0"/>
            <a:ext cx="39671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0375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CFD3E0-D9B4-47F8-9D5D-D0A1A955A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Loop interchange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E3F1A01-F2B7-43D3-8616-6DBF43F51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1651" y="1689912"/>
            <a:ext cx="4812149" cy="4008196"/>
          </a:xfrm>
          <a:prstGeom prst="rect">
            <a:avLst/>
          </a:prstGeom>
        </p:spPr>
      </p:pic>
      <p:pic>
        <p:nvPicPr>
          <p:cNvPr id="5" name="Picture 25">
            <a:extLst>
              <a:ext uri="{FF2B5EF4-FFF2-40B4-BE49-F238E27FC236}">
                <a16:creationId xmlns:a16="http://schemas.microsoft.com/office/drawing/2014/main" id="{65D9B157-4C99-4BD2-8F06-9BDF874C0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863" y="1689912"/>
            <a:ext cx="5347519" cy="394722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015A7E3-BD41-4362-87C0-7F7AE10C9FAC}"/>
              </a:ext>
            </a:extLst>
          </p:cNvPr>
          <p:cNvSpPr/>
          <p:nvPr/>
        </p:nvSpPr>
        <p:spPr>
          <a:xfrm>
            <a:off x="6932024" y="2264229"/>
            <a:ext cx="4608810" cy="114735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BFB2E84-ED81-F743-8E69-724F41702B89}"/>
              </a:ext>
            </a:extLst>
          </p:cNvPr>
          <p:cNvSpPr/>
          <p:nvPr/>
        </p:nvSpPr>
        <p:spPr>
          <a:xfrm>
            <a:off x="1758673" y="3047005"/>
            <a:ext cx="4078709" cy="484471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8" name="向右箭號 7">
            <a:extLst>
              <a:ext uri="{FF2B5EF4-FFF2-40B4-BE49-F238E27FC236}">
                <a16:creationId xmlns:a16="http://schemas.microsoft.com/office/drawing/2014/main" id="{0259BCF5-D8CE-E848-9995-02356DA27F8A}"/>
              </a:ext>
            </a:extLst>
          </p:cNvPr>
          <p:cNvSpPr/>
          <p:nvPr/>
        </p:nvSpPr>
        <p:spPr>
          <a:xfrm>
            <a:off x="6006281" y="3531476"/>
            <a:ext cx="535370" cy="35735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037208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E4B6D86B-962B-4249-9D40-3AE5F5F694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898160" y="2266106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橢圓 21">
            <a:extLst>
              <a:ext uri="{FF2B5EF4-FFF2-40B4-BE49-F238E27FC236}">
                <a16:creationId xmlns:a16="http://schemas.microsoft.com/office/drawing/2014/main" id="{02E88D55-BAE9-7344-AED9-4D8EAE9E4C56}"/>
              </a:ext>
            </a:extLst>
          </p:cNvPr>
          <p:cNvSpPr/>
          <p:nvPr/>
        </p:nvSpPr>
        <p:spPr>
          <a:xfrm>
            <a:off x="1160232" y="2276248"/>
            <a:ext cx="187755" cy="301883"/>
          </a:xfrm>
          <a:prstGeom prst="ellipse">
            <a:avLst/>
          </a:prstGeom>
          <a:noFill/>
          <a:ln w="28575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5" name="向下箭號 24">
            <a:extLst>
              <a:ext uri="{FF2B5EF4-FFF2-40B4-BE49-F238E27FC236}">
                <a16:creationId xmlns:a16="http://schemas.microsoft.com/office/drawing/2014/main" id="{4AAC1A3C-075D-9549-937F-3272029BE095}"/>
              </a:ext>
            </a:extLst>
          </p:cNvPr>
          <p:cNvSpPr/>
          <p:nvPr/>
        </p:nvSpPr>
        <p:spPr>
          <a:xfrm rot="16200000">
            <a:off x="1984738" y="2859399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graphicFrame>
        <p:nvGraphicFramePr>
          <p:cNvPr id="29" name="表格 24">
            <a:extLst>
              <a:ext uri="{FF2B5EF4-FFF2-40B4-BE49-F238E27FC236}">
                <a16:creationId xmlns:a16="http://schemas.microsoft.com/office/drawing/2014/main" id="{81B9942D-F81A-7540-950E-CD2C200EE4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2929292"/>
              </p:ext>
            </p:extLst>
          </p:nvPr>
        </p:nvGraphicFramePr>
        <p:xfrm>
          <a:off x="46155" y="2294039"/>
          <a:ext cx="880112" cy="15640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80112">
                  <a:extLst>
                    <a:ext uri="{9D8B030D-6E8A-4147-A177-3AD203B41FA5}">
                      <a16:colId xmlns:a16="http://schemas.microsoft.com/office/drawing/2014/main" val="2641827420"/>
                    </a:ext>
                  </a:extLst>
                </a:gridCol>
              </a:tblGrid>
              <a:tr h="27969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TW" sz="1400" dirty="0"/>
                        <a:t>layer 1</a:t>
                      </a:r>
                      <a:endParaRPr kumimoji="1" lang="zh-TW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4810840"/>
                  </a:ext>
                </a:extLst>
              </a:tr>
              <a:tr h="27969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TW" sz="1400" dirty="0"/>
                        <a:t>layer 2</a:t>
                      </a:r>
                      <a:endParaRPr kumimoji="1" lang="zh-TW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5349860"/>
                  </a:ext>
                </a:extLst>
              </a:tr>
              <a:tr h="279699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zh-TW" sz="1400" dirty="0"/>
                        <a:t>…</a:t>
                      </a:r>
                      <a:endParaRPr kumimoji="1" lang="zh-TW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4194228"/>
                  </a:ext>
                </a:extLst>
              </a:tr>
              <a:tr h="27969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TW" sz="1400" dirty="0"/>
                        <a:t>layer (n-1)</a:t>
                      </a:r>
                      <a:endParaRPr kumimoji="1" lang="zh-TW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6772269"/>
                  </a:ext>
                </a:extLst>
              </a:tr>
              <a:tr h="3448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TW" sz="1400" dirty="0"/>
                        <a:t>layer n</a:t>
                      </a:r>
                      <a:endParaRPr kumimoji="1" lang="zh-TW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071633"/>
                  </a:ext>
                </a:extLst>
              </a:tr>
            </a:tbl>
          </a:graphicData>
        </a:graphic>
      </p:graphicFrame>
      <p:pic>
        <p:nvPicPr>
          <p:cNvPr id="45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EE809C34-9295-3348-9B79-A7CC8AFE7A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2300094" y="2230735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橢圓 45">
            <a:extLst>
              <a:ext uri="{FF2B5EF4-FFF2-40B4-BE49-F238E27FC236}">
                <a16:creationId xmlns:a16="http://schemas.microsoft.com/office/drawing/2014/main" id="{A3AB6989-F081-6248-B4D7-BC78B4F6D6AF}"/>
              </a:ext>
            </a:extLst>
          </p:cNvPr>
          <p:cNvSpPr/>
          <p:nvPr/>
        </p:nvSpPr>
        <p:spPr>
          <a:xfrm>
            <a:off x="2562694" y="2590695"/>
            <a:ext cx="187755" cy="301883"/>
          </a:xfrm>
          <a:prstGeom prst="ellipse">
            <a:avLst/>
          </a:prstGeom>
          <a:noFill/>
          <a:ln w="28575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8" name="向下箭號 47">
            <a:extLst>
              <a:ext uri="{FF2B5EF4-FFF2-40B4-BE49-F238E27FC236}">
                <a16:creationId xmlns:a16="http://schemas.microsoft.com/office/drawing/2014/main" id="{CBC56715-3191-7A4E-91F2-2BD30D385546}"/>
              </a:ext>
            </a:extLst>
          </p:cNvPr>
          <p:cNvSpPr/>
          <p:nvPr/>
        </p:nvSpPr>
        <p:spPr>
          <a:xfrm rot="16200000">
            <a:off x="3412875" y="2828161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49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EAEB5FF9-6E3C-1240-AAA4-071B2E4AF4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3728231" y="2199497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橢圓 49">
            <a:extLst>
              <a:ext uri="{FF2B5EF4-FFF2-40B4-BE49-F238E27FC236}">
                <a16:creationId xmlns:a16="http://schemas.microsoft.com/office/drawing/2014/main" id="{57338E4E-8F0B-0646-8FA4-7E84F35349DC}"/>
              </a:ext>
            </a:extLst>
          </p:cNvPr>
          <p:cNvSpPr/>
          <p:nvPr/>
        </p:nvSpPr>
        <p:spPr>
          <a:xfrm>
            <a:off x="3990831" y="2952998"/>
            <a:ext cx="187755" cy="301883"/>
          </a:xfrm>
          <a:prstGeom prst="ellipse">
            <a:avLst/>
          </a:prstGeom>
          <a:noFill/>
          <a:ln w="28575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1" name="向下箭號 50">
            <a:extLst>
              <a:ext uri="{FF2B5EF4-FFF2-40B4-BE49-F238E27FC236}">
                <a16:creationId xmlns:a16="http://schemas.microsoft.com/office/drawing/2014/main" id="{B73781F8-2FB9-6D44-B50D-50D680DB1315}"/>
              </a:ext>
            </a:extLst>
          </p:cNvPr>
          <p:cNvSpPr/>
          <p:nvPr/>
        </p:nvSpPr>
        <p:spPr>
          <a:xfrm rot="16200000">
            <a:off x="4815342" y="2806940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52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9AA3217C-47D9-0045-A1CE-4D67CE3780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5130698" y="2189851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橢圓 52">
            <a:extLst>
              <a:ext uri="{FF2B5EF4-FFF2-40B4-BE49-F238E27FC236}">
                <a16:creationId xmlns:a16="http://schemas.microsoft.com/office/drawing/2014/main" id="{B27F4484-C4A3-6847-8CCD-52D1F921F340}"/>
              </a:ext>
            </a:extLst>
          </p:cNvPr>
          <p:cNvSpPr/>
          <p:nvPr/>
        </p:nvSpPr>
        <p:spPr>
          <a:xfrm>
            <a:off x="5404873" y="3267443"/>
            <a:ext cx="187755" cy="301883"/>
          </a:xfrm>
          <a:prstGeom prst="ellipse">
            <a:avLst/>
          </a:prstGeom>
          <a:noFill/>
          <a:ln w="28575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4" name="向下箭號 53">
            <a:extLst>
              <a:ext uri="{FF2B5EF4-FFF2-40B4-BE49-F238E27FC236}">
                <a16:creationId xmlns:a16="http://schemas.microsoft.com/office/drawing/2014/main" id="{11BDEDA1-C29C-BA43-AE70-A655B54CF846}"/>
              </a:ext>
            </a:extLst>
          </p:cNvPr>
          <p:cNvSpPr/>
          <p:nvPr/>
        </p:nvSpPr>
        <p:spPr>
          <a:xfrm rot="16200000">
            <a:off x="6276810" y="2806940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55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7F1E76E9-FD13-5E48-8F35-0F2CCA137B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6592166" y="2178276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橢圓 55">
            <a:extLst>
              <a:ext uri="{FF2B5EF4-FFF2-40B4-BE49-F238E27FC236}">
                <a16:creationId xmlns:a16="http://schemas.microsoft.com/office/drawing/2014/main" id="{5BC9542A-1FE7-2D4B-B6F9-AF76AA05DC67}"/>
              </a:ext>
            </a:extLst>
          </p:cNvPr>
          <p:cNvSpPr/>
          <p:nvPr/>
        </p:nvSpPr>
        <p:spPr>
          <a:xfrm>
            <a:off x="7178857" y="2190998"/>
            <a:ext cx="187755" cy="301883"/>
          </a:xfrm>
          <a:prstGeom prst="ellipse">
            <a:avLst/>
          </a:prstGeom>
          <a:noFill/>
          <a:ln w="28575">
            <a:solidFill>
              <a:srgbClr val="00B0F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7" name="向下箭號 56">
            <a:extLst>
              <a:ext uri="{FF2B5EF4-FFF2-40B4-BE49-F238E27FC236}">
                <a16:creationId xmlns:a16="http://schemas.microsoft.com/office/drawing/2014/main" id="{1A991AC0-1A7E-AE48-A780-D1E23C1072FE}"/>
              </a:ext>
            </a:extLst>
          </p:cNvPr>
          <p:cNvSpPr/>
          <p:nvPr/>
        </p:nvSpPr>
        <p:spPr>
          <a:xfrm rot="16200000">
            <a:off x="7692069" y="2819662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58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C6A0CCDA-76BC-404E-89C3-C218D6AE17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8007425" y="2190998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橢圓 58">
            <a:extLst>
              <a:ext uri="{FF2B5EF4-FFF2-40B4-BE49-F238E27FC236}">
                <a16:creationId xmlns:a16="http://schemas.microsoft.com/office/drawing/2014/main" id="{2F0AF2EA-BF2D-BF4F-B380-AE49FC24EFE5}"/>
              </a:ext>
            </a:extLst>
          </p:cNvPr>
          <p:cNvSpPr/>
          <p:nvPr/>
        </p:nvSpPr>
        <p:spPr>
          <a:xfrm>
            <a:off x="8605691" y="2585686"/>
            <a:ext cx="187755" cy="301883"/>
          </a:xfrm>
          <a:prstGeom prst="ellipse">
            <a:avLst/>
          </a:prstGeom>
          <a:noFill/>
          <a:ln w="28575">
            <a:solidFill>
              <a:srgbClr val="00B0F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0" name="向下箭號 59">
            <a:extLst>
              <a:ext uri="{FF2B5EF4-FFF2-40B4-BE49-F238E27FC236}">
                <a16:creationId xmlns:a16="http://schemas.microsoft.com/office/drawing/2014/main" id="{AA59B368-5706-864D-9722-3B4E94199158}"/>
              </a:ext>
            </a:extLst>
          </p:cNvPr>
          <p:cNvSpPr/>
          <p:nvPr/>
        </p:nvSpPr>
        <p:spPr>
          <a:xfrm rot="16200000">
            <a:off x="9176698" y="2828161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61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AD9236AE-4488-6E43-9A59-8575EBB1CC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9492054" y="2199497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橢圓 61">
            <a:extLst>
              <a:ext uri="{FF2B5EF4-FFF2-40B4-BE49-F238E27FC236}">
                <a16:creationId xmlns:a16="http://schemas.microsoft.com/office/drawing/2014/main" id="{62EF60D0-C22D-BB47-9745-7425C7F6A7AF}"/>
              </a:ext>
            </a:extLst>
          </p:cNvPr>
          <p:cNvSpPr/>
          <p:nvPr/>
        </p:nvSpPr>
        <p:spPr>
          <a:xfrm>
            <a:off x="10090320" y="2964576"/>
            <a:ext cx="187755" cy="301883"/>
          </a:xfrm>
          <a:prstGeom prst="ellipse">
            <a:avLst/>
          </a:prstGeom>
          <a:noFill/>
          <a:ln w="28575">
            <a:solidFill>
              <a:srgbClr val="00B0F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3" name="向下箭號 62">
            <a:extLst>
              <a:ext uri="{FF2B5EF4-FFF2-40B4-BE49-F238E27FC236}">
                <a16:creationId xmlns:a16="http://schemas.microsoft.com/office/drawing/2014/main" id="{2873C664-8E1D-C84B-A189-C4E085CA17F4}"/>
              </a:ext>
            </a:extLst>
          </p:cNvPr>
          <p:cNvSpPr/>
          <p:nvPr/>
        </p:nvSpPr>
        <p:spPr>
          <a:xfrm rot="16200000">
            <a:off x="10579165" y="2828161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64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281D949E-31D9-8043-B96F-B94E4DE527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10894521" y="2199497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橢圓 64">
            <a:extLst>
              <a:ext uri="{FF2B5EF4-FFF2-40B4-BE49-F238E27FC236}">
                <a16:creationId xmlns:a16="http://schemas.microsoft.com/office/drawing/2014/main" id="{9CBC73A5-941D-414F-BE6E-12BB216960DA}"/>
              </a:ext>
            </a:extLst>
          </p:cNvPr>
          <p:cNvSpPr/>
          <p:nvPr/>
        </p:nvSpPr>
        <p:spPr>
          <a:xfrm>
            <a:off x="11492787" y="3311818"/>
            <a:ext cx="187755" cy="301883"/>
          </a:xfrm>
          <a:prstGeom prst="ellipse">
            <a:avLst/>
          </a:prstGeom>
          <a:noFill/>
          <a:ln w="28575">
            <a:solidFill>
              <a:srgbClr val="00B0F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6" name="向下箭號 65">
            <a:extLst>
              <a:ext uri="{FF2B5EF4-FFF2-40B4-BE49-F238E27FC236}">
                <a16:creationId xmlns:a16="http://schemas.microsoft.com/office/drawing/2014/main" id="{B840E942-0B09-7549-92F4-4B18277A699D}"/>
              </a:ext>
            </a:extLst>
          </p:cNvPr>
          <p:cNvSpPr/>
          <p:nvPr/>
        </p:nvSpPr>
        <p:spPr>
          <a:xfrm rot="16200000">
            <a:off x="494193" y="4592955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67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BB910D27-A0FC-C742-93F9-FAF6AE6CAB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2302682" y="3964291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橢圓 67">
            <a:extLst>
              <a:ext uri="{FF2B5EF4-FFF2-40B4-BE49-F238E27FC236}">
                <a16:creationId xmlns:a16="http://schemas.microsoft.com/office/drawing/2014/main" id="{181D23CC-7D36-9449-BDA8-758A8A6A0D5B}"/>
              </a:ext>
            </a:extLst>
          </p:cNvPr>
          <p:cNvSpPr/>
          <p:nvPr/>
        </p:nvSpPr>
        <p:spPr>
          <a:xfrm>
            <a:off x="2850107" y="4215161"/>
            <a:ext cx="187755" cy="301883"/>
          </a:xfrm>
          <a:prstGeom prst="ellipse">
            <a:avLst/>
          </a:prstGeom>
          <a:noFill/>
          <a:ln w="28575">
            <a:solidFill>
              <a:srgbClr val="92D05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highlight>
                <a:srgbClr val="00FF00"/>
              </a:highlight>
            </a:endParaRPr>
          </a:p>
        </p:txBody>
      </p:sp>
      <p:sp>
        <p:nvSpPr>
          <p:cNvPr id="69" name="向下箭號 68">
            <a:extLst>
              <a:ext uri="{FF2B5EF4-FFF2-40B4-BE49-F238E27FC236}">
                <a16:creationId xmlns:a16="http://schemas.microsoft.com/office/drawing/2014/main" id="{ACE1AC17-9B8D-1844-8B63-B29820920E68}"/>
              </a:ext>
            </a:extLst>
          </p:cNvPr>
          <p:cNvSpPr/>
          <p:nvPr/>
        </p:nvSpPr>
        <p:spPr>
          <a:xfrm rot="16200000">
            <a:off x="1980766" y="4592955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70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D9E0DC81-B216-BF4F-B222-6CE8C95553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3715655" y="3943981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橢圓 70">
            <a:extLst>
              <a:ext uri="{FF2B5EF4-FFF2-40B4-BE49-F238E27FC236}">
                <a16:creationId xmlns:a16="http://schemas.microsoft.com/office/drawing/2014/main" id="{7EDBFF67-B9D5-8B44-B1EB-4DBA2E492F82}"/>
              </a:ext>
            </a:extLst>
          </p:cNvPr>
          <p:cNvSpPr/>
          <p:nvPr/>
        </p:nvSpPr>
        <p:spPr>
          <a:xfrm>
            <a:off x="4263080" y="4507367"/>
            <a:ext cx="187755" cy="301883"/>
          </a:xfrm>
          <a:prstGeom prst="ellipse">
            <a:avLst/>
          </a:prstGeom>
          <a:noFill/>
          <a:ln w="28575">
            <a:solidFill>
              <a:srgbClr val="92D05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highlight>
                <a:srgbClr val="00FF00"/>
              </a:highlight>
            </a:endParaRPr>
          </a:p>
        </p:txBody>
      </p:sp>
      <p:sp>
        <p:nvSpPr>
          <p:cNvPr id="72" name="向下箭號 71">
            <a:extLst>
              <a:ext uri="{FF2B5EF4-FFF2-40B4-BE49-F238E27FC236}">
                <a16:creationId xmlns:a16="http://schemas.microsoft.com/office/drawing/2014/main" id="{05CA57DC-56B4-5449-B26B-E2D7D70DB8C2}"/>
              </a:ext>
            </a:extLst>
          </p:cNvPr>
          <p:cNvSpPr/>
          <p:nvPr/>
        </p:nvSpPr>
        <p:spPr>
          <a:xfrm rot="16200000">
            <a:off x="3393739" y="4572645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73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25AB1C15-C1D6-0744-AA01-0EA815F47A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5155544" y="3886106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橢圓 73">
            <a:extLst>
              <a:ext uri="{FF2B5EF4-FFF2-40B4-BE49-F238E27FC236}">
                <a16:creationId xmlns:a16="http://schemas.microsoft.com/office/drawing/2014/main" id="{70392BAA-7ED8-194B-BF60-8B43765DF229}"/>
              </a:ext>
            </a:extLst>
          </p:cNvPr>
          <p:cNvSpPr/>
          <p:nvPr/>
        </p:nvSpPr>
        <p:spPr>
          <a:xfrm>
            <a:off x="5702969" y="4831458"/>
            <a:ext cx="187755" cy="301883"/>
          </a:xfrm>
          <a:prstGeom prst="ellipse">
            <a:avLst/>
          </a:prstGeom>
          <a:noFill/>
          <a:ln w="28575">
            <a:solidFill>
              <a:srgbClr val="92D05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highlight>
                <a:srgbClr val="00FF00"/>
              </a:highlight>
            </a:endParaRPr>
          </a:p>
        </p:txBody>
      </p:sp>
      <p:sp>
        <p:nvSpPr>
          <p:cNvPr id="75" name="向下箭號 74">
            <a:extLst>
              <a:ext uri="{FF2B5EF4-FFF2-40B4-BE49-F238E27FC236}">
                <a16:creationId xmlns:a16="http://schemas.microsoft.com/office/drawing/2014/main" id="{5E0219B2-6E57-F442-9F87-57E0186F4FCC}"/>
              </a:ext>
            </a:extLst>
          </p:cNvPr>
          <p:cNvSpPr/>
          <p:nvPr/>
        </p:nvSpPr>
        <p:spPr>
          <a:xfrm rot="16200000">
            <a:off x="4833628" y="4514770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76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34BD0B47-520A-5749-84E4-A51BD5B0CD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6560066" y="3888084"/>
            <a:ext cx="1076876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橢圓 76">
            <a:extLst>
              <a:ext uri="{FF2B5EF4-FFF2-40B4-BE49-F238E27FC236}">
                <a16:creationId xmlns:a16="http://schemas.microsoft.com/office/drawing/2014/main" id="{5DEA5CA2-3490-1D4E-8E3A-080871A7588F}"/>
              </a:ext>
            </a:extLst>
          </p:cNvPr>
          <p:cNvSpPr/>
          <p:nvPr/>
        </p:nvSpPr>
        <p:spPr>
          <a:xfrm>
            <a:off x="7107491" y="5180675"/>
            <a:ext cx="187755" cy="301883"/>
          </a:xfrm>
          <a:prstGeom prst="ellipse">
            <a:avLst/>
          </a:prstGeom>
          <a:noFill/>
          <a:ln w="28575">
            <a:solidFill>
              <a:srgbClr val="92D050"/>
            </a:solidFill>
            <a:extLst>
              <a:ext uri="{C807C97D-BFC1-408E-A445-0C87EB9F89A2}">
                <ask:lineSketchStyleProps xmlns:ask="http://schemas.microsoft.com/office/drawing/2018/sketchyshapes" sd="4138900056">
                  <a:custGeom>
                    <a:avLst/>
                    <a:gdLst>
                      <a:gd name="connsiteX0" fmla="*/ 0 w 187755"/>
                      <a:gd name="connsiteY0" fmla="*/ 150942 h 301883"/>
                      <a:gd name="connsiteX1" fmla="*/ 93878 w 187755"/>
                      <a:gd name="connsiteY1" fmla="*/ 0 h 301883"/>
                      <a:gd name="connsiteX2" fmla="*/ 187756 w 187755"/>
                      <a:gd name="connsiteY2" fmla="*/ 150942 h 301883"/>
                      <a:gd name="connsiteX3" fmla="*/ 93878 w 187755"/>
                      <a:gd name="connsiteY3" fmla="*/ 301884 h 301883"/>
                      <a:gd name="connsiteX4" fmla="*/ 0 w 187755"/>
                      <a:gd name="connsiteY4" fmla="*/ 150942 h 301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755" h="301883" extrusionOk="0">
                        <a:moveTo>
                          <a:pt x="0" y="150942"/>
                        </a:moveTo>
                        <a:cubicBezTo>
                          <a:pt x="-2499" y="61916"/>
                          <a:pt x="53319" y="-978"/>
                          <a:pt x="93878" y="0"/>
                        </a:cubicBezTo>
                        <a:cubicBezTo>
                          <a:pt x="144654" y="2398"/>
                          <a:pt x="184177" y="73194"/>
                          <a:pt x="187756" y="150942"/>
                        </a:cubicBezTo>
                        <a:cubicBezTo>
                          <a:pt x="178278" y="227661"/>
                          <a:pt x="139117" y="310060"/>
                          <a:pt x="93878" y="301884"/>
                        </a:cubicBezTo>
                        <a:cubicBezTo>
                          <a:pt x="40668" y="298631"/>
                          <a:pt x="-1668" y="224988"/>
                          <a:pt x="0" y="15094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highlight>
                <a:srgbClr val="00FF00"/>
              </a:highlight>
            </a:endParaRPr>
          </a:p>
        </p:txBody>
      </p:sp>
      <p:sp>
        <p:nvSpPr>
          <p:cNvPr id="78" name="向下箭號 77">
            <a:extLst>
              <a:ext uri="{FF2B5EF4-FFF2-40B4-BE49-F238E27FC236}">
                <a16:creationId xmlns:a16="http://schemas.microsoft.com/office/drawing/2014/main" id="{6AE8B9B9-5923-FD42-85E4-91D4FADC1201}"/>
              </a:ext>
            </a:extLst>
          </p:cNvPr>
          <p:cNvSpPr/>
          <p:nvPr/>
        </p:nvSpPr>
        <p:spPr>
          <a:xfrm rot="16200000">
            <a:off x="6238150" y="4516748"/>
            <a:ext cx="279122" cy="298703"/>
          </a:xfrm>
          <a:prstGeom prst="downArrow">
            <a:avLst/>
          </a:prstGeom>
          <a:ln>
            <a:prstDash val="lgDash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79" name="文字方塊 78">
            <a:extLst>
              <a:ext uri="{FF2B5EF4-FFF2-40B4-BE49-F238E27FC236}">
                <a16:creationId xmlns:a16="http://schemas.microsoft.com/office/drawing/2014/main" id="{04EFF10D-74EC-154D-85BF-A486B7740A55}"/>
              </a:ext>
            </a:extLst>
          </p:cNvPr>
          <p:cNvSpPr txBox="1"/>
          <p:nvPr/>
        </p:nvSpPr>
        <p:spPr>
          <a:xfrm>
            <a:off x="1128064" y="4582435"/>
            <a:ext cx="4229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200" b="1" dirty="0">
                <a:latin typeface="Chalkduster" panose="03050602040202020205" pitchFamily="66" charset="0"/>
              </a:rPr>
              <a:t>…</a:t>
            </a:r>
            <a:endParaRPr kumimoji="1" lang="zh-TW" altLang="en-US" sz="2200" b="1" dirty="0">
              <a:latin typeface="Chalkduster" panose="03050602040202020205" pitchFamily="66" charset="0"/>
            </a:endParaRPr>
          </a:p>
        </p:txBody>
      </p:sp>
      <p:sp>
        <p:nvSpPr>
          <p:cNvPr id="80" name="標題 1">
            <a:extLst>
              <a:ext uri="{FF2B5EF4-FFF2-40B4-BE49-F238E27FC236}">
                <a16:creationId xmlns:a16="http://schemas.microsoft.com/office/drawing/2014/main" id="{942AC7B2-5A8B-6D48-9D3D-60573A4F0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012" y="342061"/>
            <a:ext cx="10515600" cy="1325563"/>
          </a:xfrm>
        </p:spPr>
        <p:txBody>
          <a:bodyPr/>
          <a:lstStyle/>
          <a:p>
            <a:r>
              <a:rPr kumimoji="1" lang="en-US" altLang="zh-TW" dirty="0"/>
              <a:t>Update order</a:t>
            </a:r>
            <a:endParaRPr kumimoji="1" lang="zh-TW" altLang="en-US" dirty="0"/>
          </a:p>
        </p:txBody>
      </p:sp>
      <p:sp>
        <p:nvSpPr>
          <p:cNvPr id="81" name="文字方塊 80">
            <a:extLst>
              <a:ext uri="{FF2B5EF4-FFF2-40B4-BE49-F238E27FC236}">
                <a16:creationId xmlns:a16="http://schemas.microsoft.com/office/drawing/2014/main" id="{A10DFC14-4268-1E4D-9D43-483CEE4A9C26}"/>
              </a:ext>
            </a:extLst>
          </p:cNvPr>
          <p:cNvSpPr txBox="1"/>
          <p:nvPr/>
        </p:nvSpPr>
        <p:spPr>
          <a:xfrm>
            <a:off x="216012" y="1749604"/>
            <a:ext cx="1451038" cy="430887"/>
          </a:xfrm>
          <a:prstGeom prst="rect">
            <a:avLst/>
          </a:prstGeom>
          <a:noFill/>
          <a:ln w="38100">
            <a:solidFill>
              <a:srgbClr val="92D050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kumimoji="1" lang="zh-TW" altLang="en-US" dirty="0">
                <a:latin typeface="Nanum Pen Script" panose="03040600000000000000" pitchFamily="66" charset="-127"/>
              </a:rPr>
              <a:t>＠</a:t>
            </a:r>
            <a:r>
              <a:rPr kumimoji="1" lang="zh-TW" altLang="en-US" sz="2200" dirty="0">
                <a:latin typeface="Nanum Pen Script" panose="03040600000000000000" pitchFamily="66" charset="-127"/>
              </a:rPr>
              <a:t> </a:t>
            </a:r>
            <a:r>
              <a:rPr kumimoji="1" lang="en-US" altLang="zh-TW" sz="2200" dirty="0">
                <a:latin typeface="Nanum Pen Script" panose="03040600000000000000" pitchFamily="66" charset="-127"/>
                <a:ea typeface="Nanum Pen Script" panose="03040600000000000000" pitchFamily="66" charset="-127"/>
              </a:rPr>
              <a:t>Temp = t</a:t>
            </a:r>
            <a:endParaRPr kumimoji="1" lang="zh-TW" altLang="en-US" sz="2200" dirty="0">
              <a:latin typeface="Nanum Pen Script" panose="0304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15013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10088129-F069-6343-AC51-7B6FEAE285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8918" y="1641813"/>
            <a:ext cx="3163264" cy="387338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284A8DB-0FA7-DC4D-9719-6A9BA6DE19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1155" t="1532" b="2436"/>
          <a:stretch/>
        </p:blipFill>
        <p:spPr>
          <a:xfrm>
            <a:off x="77163" y="691587"/>
            <a:ext cx="7646766" cy="5282424"/>
          </a:xfrm>
          <a:prstGeom prst="rect">
            <a:avLst/>
          </a:prstGeom>
          <a:ln w="22225">
            <a:solidFill>
              <a:schemeClr val="accent1"/>
            </a:solidFill>
            <a:prstDash val="lgDash"/>
          </a:ln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C680757A-B30B-D74E-9581-FFAD6D78114B}"/>
              </a:ext>
            </a:extLst>
          </p:cNvPr>
          <p:cNvSpPr/>
          <p:nvPr/>
        </p:nvSpPr>
        <p:spPr>
          <a:xfrm>
            <a:off x="7990392" y="1004002"/>
            <a:ext cx="4124445" cy="3135253"/>
          </a:xfrm>
          <a:prstGeom prst="rect">
            <a:avLst/>
          </a:prstGeom>
          <a:noFill/>
          <a:ln w="28575" cap="flat" cmpd="sng" algn="ctr">
            <a:solidFill>
              <a:schemeClr val="accent6">
                <a:lumMod val="60000"/>
                <a:lumOff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340AEB8B-AB87-5944-827D-8995B196A554}"/>
              </a:ext>
            </a:extLst>
          </p:cNvPr>
          <p:cNvSpPr txBox="1"/>
          <p:nvPr/>
        </p:nvSpPr>
        <p:spPr>
          <a:xfrm>
            <a:off x="8102520" y="1053604"/>
            <a:ext cx="84991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200" dirty="0"/>
              <a:t>Goal: </a:t>
            </a:r>
            <a:endParaRPr kumimoji="1" lang="zh-TW" altLang="en-US" sz="2200" dirty="0"/>
          </a:p>
        </p:txBody>
      </p: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F7E330A5-1970-6F47-8BBC-6199CC46B028}"/>
              </a:ext>
            </a:extLst>
          </p:cNvPr>
          <p:cNvCxnSpPr>
            <a:cxnSpLocks/>
          </p:cNvCxnSpPr>
          <p:nvPr/>
        </p:nvCxnSpPr>
        <p:spPr>
          <a:xfrm>
            <a:off x="8161016" y="1484898"/>
            <a:ext cx="791417" cy="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接點 22">
            <a:extLst>
              <a:ext uri="{FF2B5EF4-FFF2-40B4-BE49-F238E27FC236}">
                <a16:creationId xmlns:a16="http://schemas.microsoft.com/office/drawing/2014/main" id="{26E1901C-D3E3-8F4F-B5E1-A7BF6F937209}"/>
              </a:ext>
            </a:extLst>
          </p:cNvPr>
          <p:cNvCxnSpPr>
            <a:cxnSpLocks/>
          </p:cNvCxnSpPr>
          <p:nvPr/>
        </p:nvCxnSpPr>
        <p:spPr>
          <a:xfrm>
            <a:off x="8161016" y="2227606"/>
            <a:ext cx="3859069" cy="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F661D3AB-788C-9F4C-B911-8E596E1A3593}"/>
              </a:ext>
            </a:extLst>
          </p:cNvPr>
          <p:cNvSpPr txBox="1"/>
          <p:nvPr/>
        </p:nvSpPr>
        <p:spPr>
          <a:xfrm>
            <a:off x="7990392" y="2384929"/>
            <a:ext cx="40296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TW" b="1" dirty="0"/>
              <a:t>What we have, RTX 3080 pros: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TW" dirty="0"/>
              <a:t>RTX 3080 will Condensed zero matrix automatically!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TW" b="1" dirty="0"/>
              <a:t>What we need to do: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TW" dirty="0"/>
              <a:t>a. Mapped our goal to the matrix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TW" dirty="0"/>
              <a:t>b. Matrix must content with ‘0’!</a:t>
            </a:r>
            <a:endParaRPr kumimoji="1" lang="zh-TW" altLang="en-US" dirty="0"/>
          </a:p>
        </p:txBody>
      </p:sp>
      <p:pic>
        <p:nvPicPr>
          <p:cNvPr id="7174" name="Picture 6" descr="可爱的卡通箭头图片免费下载_可爱的卡通箭头素材_可爱的卡通箭头模板-图行天下素材网">
            <a:extLst>
              <a:ext uri="{FF2B5EF4-FFF2-40B4-BE49-F238E27FC236}">
                <a16:creationId xmlns:a16="http://schemas.microsoft.com/office/drawing/2014/main" id="{CC2F024A-431A-9F46-BA5F-C99C95750E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8" t="18957" r="8174" b="11887"/>
          <a:stretch/>
        </p:blipFill>
        <p:spPr bwMode="auto">
          <a:xfrm rot="10402246">
            <a:off x="8798414" y="4351913"/>
            <a:ext cx="1812925" cy="1570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59069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F284A8DB-0FA7-DC4D-9719-6A9BA6DE19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1155" t="1532" b="2436"/>
          <a:stretch/>
        </p:blipFill>
        <p:spPr>
          <a:xfrm>
            <a:off x="77163" y="691587"/>
            <a:ext cx="7646766" cy="5282424"/>
          </a:xfrm>
          <a:prstGeom prst="rect">
            <a:avLst/>
          </a:prstGeom>
          <a:ln w="22225">
            <a:solidFill>
              <a:schemeClr val="accent1"/>
            </a:solidFill>
            <a:prstDash val="lgDash"/>
          </a:ln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C680757A-B30B-D74E-9581-FFAD6D78114B}"/>
              </a:ext>
            </a:extLst>
          </p:cNvPr>
          <p:cNvSpPr/>
          <p:nvPr/>
        </p:nvSpPr>
        <p:spPr>
          <a:xfrm>
            <a:off x="7990392" y="1004003"/>
            <a:ext cx="4124445" cy="1962222"/>
          </a:xfrm>
          <a:prstGeom prst="rect">
            <a:avLst/>
          </a:prstGeom>
          <a:noFill/>
          <a:ln w="28575" cap="flat" cmpd="sng" algn="ctr">
            <a:solidFill>
              <a:schemeClr val="accent6">
                <a:lumMod val="60000"/>
                <a:lumOff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7174" name="Picture 6" descr="可爱的卡通箭头图片免费下载_可爱的卡通箭头素材_可爱的卡通箭头模板-图行天下素材网">
            <a:extLst>
              <a:ext uri="{FF2B5EF4-FFF2-40B4-BE49-F238E27FC236}">
                <a16:creationId xmlns:a16="http://schemas.microsoft.com/office/drawing/2014/main" id="{CC2F024A-431A-9F46-BA5F-C99C95750E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8" t="18957" r="8174" b="11887"/>
          <a:stretch/>
        </p:blipFill>
        <p:spPr bwMode="auto">
          <a:xfrm rot="5400000" flipH="1">
            <a:off x="8642297" y="3550383"/>
            <a:ext cx="1812925" cy="1570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929C79EC-CD2A-8B4E-9507-FCFB4B21B2EC}"/>
              </a:ext>
            </a:extLst>
          </p:cNvPr>
          <p:cNvSpPr/>
          <p:nvPr/>
        </p:nvSpPr>
        <p:spPr>
          <a:xfrm>
            <a:off x="3004366" y="613186"/>
            <a:ext cx="1669326" cy="1172583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D4D66EB-E577-D740-AF39-A70FB4F12854}"/>
              </a:ext>
            </a:extLst>
          </p:cNvPr>
          <p:cNvSpPr/>
          <p:nvPr/>
        </p:nvSpPr>
        <p:spPr>
          <a:xfrm>
            <a:off x="2988735" y="2089510"/>
            <a:ext cx="1669326" cy="997936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D9CBFF7-23DD-1D44-8DCA-9B1CE303757E}"/>
              </a:ext>
            </a:extLst>
          </p:cNvPr>
          <p:cNvSpPr txBox="1"/>
          <p:nvPr/>
        </p:nvSpPr>
        <p:spPr>
          <a:xfrm>
            <a:off x="7990392" y="1063168"/>
            <a:ext cx="412444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TW" b="1" dirty="0"/>
              <a:t>Problems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TW" dirty="0"/>
              <a:t>(N*M-N) redundant multiplication.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TW" dirty="0"/>
              <a:t> Although RTX 3080 condensed the zero matrix, but we could modify this problem with a small trick to get an acceleration.  </a:t>
            </a:r>
          </a:p>
        </p:txBody>
      </p:sp>
    </p:spTree>
    <p:extLst>
      <p:ext uri="{BB962C8B-B14F-4D97-AF65-F5344CB8AC3E}">
        <p14:creationId xmlns:p14="http://schemas.microsoft.com/office/powerpoint/2010/main" val="10162604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512D60-41F8-8D44-BD39-56ED68D5A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23" y="108673"/>
            <a:ext cx="10515600" cy="1325563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A94C682-BF24-3C40-AB60-D0DAEB744164}"/>
              </a:ext>
            </a:extLst>
          </p:cNvPr>
          <p:cNvSpPr txBox="1"/>
          <p:nvPr/>
        </p:nvSpPr>
        <p:spPr>
          <a:xfrm>
            <a:off x="588223" y="1100573"/>
            <a:ext cx="226465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#layers, M = 16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 err="1"/>
              <a:t>cudac</a:t>
            </a:r>
            <a:r>
              <a:rPr kumimoji="1" lang="en-US" altLang="zh-TW" sz="2200" dirty="0"/>
              <a:t>++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GPU: RTX 3080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Database: </a:t>
            </a:r>
            <a:r>
              <a:rPr kumimoji="1" lang="en-US" altLang="zh-TW" sz="2200" dirty="0" err="1"/>
              <a:t>Gset</a:t>
            </a:r>
            <a:endParaRPr kumimoji="1" lang="zh-TW" altLang="en-US" sz="2200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569F7928-D3AC-524F-8804-6956DD628970}"/>
              </a:ext>
            </a:extLst>
          </p:cNvPr>
          <p:cNvGraphicFramePr>
            <a:graphicFrameLocks noGrp="1"/>
          </p:cNvGraphicFramePr>
          <p:nvPr/>
        </p:nvGraphicFramePr>
        <p:xfrm>
          <a:off x="4867565" y="490973"/>
          <a:ext cx="7112001" cy="121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69001">
                  <a:extLst>
                    <a:ext uri="{9D8B030D-6E8A-4147-A177-3AD203B41FA5}">
                      <a16:colId xmlns:a16="http://schemas.microsoft.com/office/drawing/2014/main" val="3247997975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698317573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3639123073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3484037332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2776919855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908725057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3896228770"/>
                    </a:ext>
                  </a:extLst>
                </a:gridCol>
              </a:tblGrid>
              <a:tr h="23100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Testcase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G1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G22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G48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G65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G77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G81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3253440"/>
                  </a:ext>
                </a:extLst>
              </a:tr>
              <a:tr h="28105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#spin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1024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2048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4096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8192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16384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32768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343080"/>
                  </a:ext>
                </a:extLst>
              </a:tr>
              <a:tr h="28105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Actual #spin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800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3000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8000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14000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20000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9970273"/>
                  </a:ext>
                </a:extLst>
              </a:tr>
              <a:tr h="28105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Correlation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19176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19990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6000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16000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28000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40000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8975967"/>
                  </a:ext>
                </a:extLst>
              </a:tr>
            </a:tbl>
          </a:graphicData>
        </a:graphic>
      </p:graphicFrame>
      <p:graphicFrame>
        <p:nvGraphicFramePr>
          <p:cNvPr id="9" name="表格 4">
            <a:extLst>
              <a:ext uri="{FF2B5EF4-FFF2-40B4-BE49-F238E27FC236}">
                <a16:creationId xmlns:a16="http://schemas.microsoft.com/office/drawing/2014/main" id="{87333D01-DC1D-954F-96F0-BC4AD8EA4F2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2547122"/>
          <a:ext cx="12192003" cy="32652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1313">
                  <a:extLst>
                    <a:ext uri="{9D8B030D-6E8A-4147-A177-3AD203B41FA5}">
                      <a16:colId xmlns:a16="http://schemas.microsoft.com/office/drawing/2014/main" val="3736996001"/>
                    </a:ext>
                  </a:extLst>
                </a:gridCol>
                <a:gridCol w="1452115">
                  <a:extLst>
                    <a:ext uri="{9D8B030D-6E8A-4147-A177-3AD203B41FA5}">
                      <a16:colId xmlns:a16="http://schemas.microsoft.com/office/drawing/2014/main" val="799153844"/>
                    </a:ext>
                  </a:extLst>
                </a:gridCol>
                <a:gridCol w="1741715">
                  <a:extLst>
                    <a:ext uri="{9D8B030D-6E8A-4147-A177-3AD203B41FA5}">
                      <a16:colId xmlns:a16="http://schemas.microsoft.com/office/drawing/2014/main" val="1478387681"/>
                    </a:ext>
                  </a:extLst>
                </a:gridCol>
                <a:gridCol w="1741715">
                  <a:extLst>
                    <a:ext uri="{9D8B030D-6E8A-4147-A177-3AD203B41FA5}">
                      <a16:colId xmlns:a16="http://schemas.microsoft.com/office/drawing/2014/main" val="1890664503"/>
                    </a:ext>
                  </a:extLst>
                </a:gridCol>
                <a:gridCol w="1741715">
                  <a:extLst>
                    <a:ext uri="{9D8B030D-6E8A-4147-A177-3AD203B41FA5}">
                      <a16:colId xmlns:a16="http://schemas.microsoft.com/office/drawing/2014/main" val="2688834640"/>
                    </a:ext>
                  </a:extLst>
                </a:gridCol>
                <a:gridCol w="1741715">
                  <a:extLst>
                    <a:ext uri="{9D8B030D-6E8A-4147-A177-3AD203B41FA5}">
                      <a16:colId xmlns:a16="http://schemas.microsoft.com/office/drawing/2014/main" val="2922613428"/>
                    </a:ext>
                  </a:extLst>
                </a:gridCol>
                <a:gridCol w="1741715">
                  <a:extLst>
                    <a:ext uri="{9D8B030D-6E8A-4147-A177-3AD203B41FA5}">
                      <a16:colId xmlns:a16="http://schemas.microsoft.com/office/drawing/2014/main" val="938108289"/>
                    </a:ext>
                  </a:extLst>
                </a:gridCol>
              </a:tblGrid>
              <a:tr h="39550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#spin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1024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2048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4096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8192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16384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32768</a:t>
                      </a:r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9457099"/>
                  </a:ext>
                </a:extLst>
              </a:tr>
              <a:tr h="4099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Shih </a:t>
                      </a:r>
                      <a:r>
                        <a:rPr lang="en-US" altLang="zh-TW" dirty="0"/>
                        <a:t>GPU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0.107750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0.887061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3.065105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8.70533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29.012831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111.969917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651088"/>
                  </a:ext>
                </a:extLst>
              </a:tr>
              <a:tr h="40995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Energy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-19176.000000</a:t>
                      </a:r>
                      <a:endParaRPr lang="zh-TW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-19990.000000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-5048.000000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-10370.000000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-18110.666016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TW" altLang="en-US" sz="1600" dirty="0"/>
                        <a:t>-25908.666016</a:t>
                      </a:r>
                      <a:endParaRPr lang="zh-TW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5674421"/>
                  </a:ext>
                </a:extLst>
              </a:tr>
              <a:tr h="409958"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b="1" dirty="0"/>
                        <a:t>Tensor Core Unit (TC, TCU)</a:t>
                      </a:r>
                      <a:endParaRPr lang="zh-TW" altLang="en-US" b="1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" altLang="zh-TW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5434953"/>
                  </a:ext>
                </a:extLst>
              </a:tr>
              <a:tr h="409958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Combine judge</a:t>
                      </a:r>
                      <a:endParaRPr lang="zh-TW" alt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0.032338</a:t>
                      </a:r>
                      <a:endParaRPr lang="zh-TW" altLang="en-US" dirty="0"/>
                    </a:p>
                  </a:txBody>
                  <a:tcPr marL="47625" marR="47625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0.063744</a:t>
                      </a:r>
                    </a:p>
                  </a:txBody>
                  <a:tcPr marL="47625" marR="47625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0.132383</a:t>
                      </a:r>
                    </a:p>
                  </a:txBody>
                  <a:tcPr marL="47625" marR="47625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 1.281606</a:t>
                      </a:r>
                    </a:p>
                  </a:txBody>
                  <a:tcPr marL="47625" marR="47625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3.897931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9.083975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8174445"/>
                  </a:ext>
                </a:extLst>
              </a:tr>
              <a:tr h="40995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Energy</a:t>
                      </a:r>
                      <a:endParaRPr lang="zh-TW" alt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-19176.000000</a:t>
                      </a:r>
                      <a:endParaRPr lang="zh-TW" altLang="en-US" sz="1600" dirty="0"/>
                    </a:p>
                  </a:txBody>
                  <a:tcPr marL="47625" marR="47625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-19990.000000</a:t>
                      </a:r>
                    </a:p>
                  </a:txBody>
                  <a:tcPr marL="47625" marR="47625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-5918.000000</a:t>
                      </a:r>
                    </a:p>
                  </a:txBody>
                  <a:tcPr marL="47625" marR="47625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-10870.000000</a:t>
                      </a:r>
                    </a:p>
                  </a:txBody>
                  <a:tcPr marL="47625" marR="47625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-19088.800781</a:t>
                      </a:r>
                      <a:endParaRPr lang="zh-TW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-27281.199219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881576"/>
                  </a:ext>
                </a:extLst>
              </a:tr>
              <a:tr h="409958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More Parallel</a:t>
                      </a:r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TW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0.013120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25" marR="47625"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0.026294</a:t>
                      </a:r>
                    </a:p>
                  </a:txBody>
                  <a:tcPr marL="47625" marR="47625"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0.071297</a:t>
                      </a:r>
                    </a:p>
                  </a:txBody>
                  <a:tcPr marL="47625" marR="47625"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0.136855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25" marR="47625"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2.541875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 9.829713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3868270"/>
                  </a:ext>
                </a:extLst>
              </a:tr>
              <a:tr h="4099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Energy</a:t>
                      </a:r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-19176.000000</a:t>
                      </a:r>
                      <a:endParaRPr lang="zh-TW" altLang="en-US" sz="1600" dirty="0"/>
                    </a:p>
                  </a:txBody>
                  <a:tcPr marL="47625" marR="47625"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-19990.000000</a:t>
                      </a:r>
                    </a:p>
                  </a:txBody>
                  <a:tcPr marL="47625" marR="47625"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-3400.000000</a:t>
                      </a:r>
                    </a:p>
                  </a:txBody>
                  <a:tcPr marL="47625" marR="47625"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-6082.000000</a:t>
                      </a:r>
                    </a:p>
                  </a:txBody>
                  <a:tcPr marL="47625" marR="47625"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-9704.000000</a:t>
                      </a:r>
                      <a:endParaRPr lang="zh-TW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600" dirty="0"/>
                        <a:t>-13446.000000</a:t>
                      </a:r>
                      <a:endParaRPr lang="en-US" altLang="zh-TW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672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6018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512D60-41F8-8D44-BD39-56ED68D5A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434" y="143284"/>
            <a:ext cx="10515600" cy="1325563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-2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A94C682-BF24-3C40-AB60-D0DAEB744164}"/>
              </a:ext>
            </a:extLst>
          </p:cNvPr>
          <p:cNvSpPr txBox="1"/>
          <p:nvPr/>
        </p:nvSpPr>
        <p:spPr>
          <a:xfrm>
            <a:off x="2490595" y="245786"/>
            <a:ext cx="2897396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M = 16, STEP=100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 err="1"/>
              <a:t>cudac</a:t>
            </a:r>
            <a:r>
              <a:rPr kumimoji="1" lang="en-US" altLang="zh-TW" sz="2200" dirty="0"/>
              <a:t>++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GPU: RTX 3080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dirty="0"/>
              <a:t>Database: </a:t>
            </a:r>
            <a:r>
              <a:rPr kumimoji="1" lang="en-US" altLang="zh-TW" sz="2200" dirty="0" err="1"/>
              <a:t>Gset</a:t>
            </a:r>
            <a:endParaRPr kumimoji="1" lang="en-US" altLang="zh-TW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200" b="1" dirty="0"/>
              <a:t>Unit:</a:t>
            </a:r>
            <a:r>
              <a:rPr lang="en" altLang="zh-TW" sz="2200" b="1" dirty="0"/>
              <a:t> (</a:t>
            </a:r>
            <a:r>
              <a:rPr lang="en" altLang="zh-TW" sz="2200" b="1" dirty="0" err="1"/>
              <a:t>ms</a:t>
            </a:r>
            <a:r>
              <a:rPr lang="en" altLang="zh-TW" sz="2200" b="1" dirty="0"/>
              <a:t>/MC STEP)</a:t>
            </a:r>
            <a:r>
              <a:rPr kumimoji="1" lang="en-US" altLang="zh-TW" sz="2200" b="1" dirty="0"/>
              <a:t> </a:t>
            </a:r>
            <a:endParaRPr kumimoji="1" lang="zh-TW" altLang="en-US" sz="2200" b="1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569F7928-D3AC-524F-8804-6956DD628970}"/>
              </a:ext>
            </a:extLst>
          </p:cNvPr>
          <p:cNvGraphicFramePr>
            <a:graphicFrameLocks noGrp="1"/>
          </p:cNvGraphicFramePr>
          <p:nvPr/>
        </p:nvGraphicFramePr>
        <p:xfrm>
          <a:off x="4867565" y="249647"/>
          <a:ext cx="7112001" cy="121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69001">
                  <a:extLst>
                    <a:ext uri="{9D8B030D-6E8A-4147-A177-3AD203B41FA5}">
                      <a16:colId xmlns:a16="http://schemas.microsoft.com/office/drawing/2014/main" val="3247997975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698317573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3639123073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3484037332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2776919855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908725057"/>
                    </a:ext>
                  </a:extLst>
                </a:gridCol>
                <a:gridCol w="990500">
                  <a:extLst>
                    <a:ext uri="{9D8B030D-6E8A-4147-A177-3AD203B41FA5}">
                      <a16:colId xmlns:a16="http://schemas.microsoft.com/office/drawing/2014/main" val="3896228770"/>
                    </a:ext>
                  </a:extLst>
                </a:gridCol>
              </a:tblGrid>
              <a:tr h="23100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Testcase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G1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G22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G48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G65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G77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G81</a:t>
                      </a:r>
                      <a:endParaRPr lang="zh-TW" altLang="en-US" sz="14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3253440"/>
                  </a:ext>
                </a:extLst>
              </a:tr>
              <a:tr h="28105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#spin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1024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2048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4096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8192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16384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32768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343080"/>
                  </a:ext>
                </a:extLst>
              </a:tr>
              <a:tr h="28105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Actual #spin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800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3000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8000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14000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20000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9970273"/>
                  </a:ext>
                </a:extLst>
              </a:tr>
              <a:tr h="28105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Correlation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19176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19990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6000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16000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28000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40000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8975967"/>
                  </a:ext>
                </a:extLst>
              </a:tr>
            </a:tbl>
          </a:graphicData>
        </a:graphic>
      </p:graphicFrame>
      <p:graphicFrame>
        <p:nvGraphicFramePr>
          <p:cNvPr id="9" name="表格 4">
            <a:extLst>
              <a:ext uri="{FF2B5EF4-FFF2-40B4-BE49-F238E27FC236}">
                <a16:creationId xmlns:a16="http://schemas.microsoft.com/office/drawing/2014/main" id="{87333D01-DC1D-954F-96F0-BC4AD8EA4F2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90235" y="2090818"/>
          <a:ext cx="11811530" cy="40952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0012">
                  <a:extLst>
                    <a:ext uri="{9D8B030D-6E8A-4147-A177-3AD203B41FA5}">
                      <a16:colId xmlns:a16="http://schemas.microsoft.com/office/drawing/2014/main" val="3736996001"/>
                    </a:ext>
                  </a:extLst>
                </a:gridCol>
                <a:gridCol w="1615253">
                  <a:extLst>
                    <a:ext uri="{9D8B030D-6E8A-4147-A177-3AD203B41FA5}">
                      <a16:colId xmlns:a16="http://schemas.microsoft.com/office/drawing/2014/main" val="2598518851"/>
                    </a:ext>
                  </a:extLst>
                </a:gridCol>
                <a:gridCol w="1615253">
                  <a:extLst>
                    <a:ext uri="{9D8B030D-6E8A-4147-A177-3AD203B41FA5}">
                      <a16:colId xmlns:a16="http://schemas.microsoft.com/office/drawing/2014/main" val="1478387681"/>
                    </a:ext>
                  </a:extLst>
                </a:gridCol>
                <a:gridCol w="1615253">
                  <a:extLst>
                    <a:ext uri="{9D8B030D-6E8A-4147-A177-3AD203B41FA5}">
                      <a16:colId xmlns:a16="http://schemas.microsoft.com/office/drawing/2014/main" val="1890664503"/>
                    </a:ext>
                  </a:extLst>
                </a:gridCol>
                <a:gridCol w="1615253">
                  <a:extLst>
                    <a:ext uri="{9D8B030D-6E8A-4147-A177-3AD203B41FA5}">
                      <a16:colId xmlns:a16="http://schemas.microsoft.com/office/drawing/2014/main" val="2688834640"/>
                    </a:ext>
                  </a:extLst>
                </a:gridCol>
                <a:gridCol w="1615253">
                  <a:extLst>
                    <a:ext uri="{9D8B030D-6E8A-4147-A177-3AD203B41FA5}">
                      <a16:colId xmlns:a16="http://schemas.microsoft.com/office/drawing/2014/main" val="2922613428"/>
                    </a:ext>
                  </a:extLst>
                </a:gridCol>
                <a:gridCol w="1615253">
                  <a:extLst>
                    <a:ext uri="{9D8B030D-6E8A-4147-A177-3AD203B41FA5}">
                      <a16:colId xmlns:a16="http://schemas.microsoft.com/office/drawing/2014/main" val="938108289"/>
                    </a:ext>
                  </a:extLst>
                </a:gridCol>
              </a:tblGrid>
              <a:tr h="39680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#spin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1024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2048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4096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8192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16384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32768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9457099"/>
                  </a:ext>
                </a:extLst>
              </a:tr>
              <a:tr h="411309">
                <a:tc gridSpan="7"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Tensor Core Unit (TC, TCU)</a:t>
                      </a:r>
                      <a:endParaRPr lang="zh-TW" altLang="en-US" b="1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" altLang="zh-TW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5434953"/>
                  </a:ext>
                </a:extLst>
              </a:tr>
              <a:tr h="651464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Old method / CPU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(Last time)</a:t>
                      </a:r>
                      <a:endParaRPr lang="zh-TW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95.1994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234.2601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930.09529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5444.21387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39479.8145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309477.402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812171"/>
                  </a:ext>
                </a:extLst>
              </a:tr>
              <a:tr h="411309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Old method / GPU</a:t>
                      </a:r>
                      <a:endParaRPr lang="zh-TW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12.00057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76.18928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760.51292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4020.99854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25412.41699</a:t>
                      </a: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0808177"/>
                  </a:ext>
                </a:extLst>
              </a:tr>
              <a:tr h="411309"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b="1" dirty="0"/>
                        <a:t>Tensor Core Unit (TC, TCU) - </a:t>
                      </a:r>
                      <a:r>
                        <a:rPr lang="en-US" altLang="zh-TW" dirty="0"/>
                        <a:t>New Method </a:t>
                      </a:r>
                      <a:endParaRPr lang="zh-TW" altLang="en-US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25" marR="47625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25" marR="47625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25" marR="47625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altLang="zh-TW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25" marR="47625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78648"/>
                  </a:ext>
                </a:extLst>
              </a:tr>
              <a:tr h="41130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New method v1</a:t>
                      </a:r>
                    </a:p>
                    <a:p>
                      <a:pPr algn="ctr"/>
                      <a:r>
                        <a:rPr lang="en-US" altLang="zh-TW" sz="1600" dirty="0"/>
                        <a:t>(previous table fastest)</a:t>
                      </a:r>
                      <a:endParaRPr lang="zh-TW" altLang="en-US" sz="16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6.83909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18.13468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42.54304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93.84867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222.71311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506.9278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8015212"/>
                  </a:ext>
                </a:extLst>
              </a:tr>
              <a:tr h="41130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Pre-calculate</a:t>
                      </a:r>
                      <a:endParaRPr lang="zh-TW" altLang="en-US" sz="18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0.32338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0.63744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1.32383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12.81606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38.97931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90.83975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8174445"/>
                  </a:ext>
                </a:extLst>
              </a:tr>
              <a:tr h="41130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Combined judge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0.2593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0.53036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1.04262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11.23064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45.71822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106.25631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771995"/>
                  </a:ext>
                </a:extLst>
              </a:tr>
              <a:tr h="41130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/>
                        <a:t>More Paralleled</a:t>
                      </a:r>
                      <a:endParaRPr lang="zh-TW" altLang="en-US" sz="18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0.09747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0.19393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0.60001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1.15684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2.42656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25.0656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993573"/>
                  </a:ext>
                </a:extLst>
              </a:tr>
            </a:tbl>
          </a:graphicData>
        </a:graphic>
      </p:graphicFrame>
      <p:sp>
        <p:nvSpPr>
          <p:cNvPr id="7" name="矩形 6">
            <a:extLst>
              <a:ext uri="{FF2B5EF4-FFF2-40B4-BE49-F238E27FC236}">
                <a16:creationId xmlns:a16="http://schemas.microsoft.com/office/drawing/2014/main" id="{18860BCF-A819-F140-A07D-503AA1FEBC82}"/>
              </a:ext>
            </a:extLst>
          </p:cNvPr>
          <p:cNvSpPr/>
          <p:nvPr/>
        </p:nvSpPr>
        <p:spPr>
          <a:xfrm>
            <a:off x="212434" y="5754686"/>
            <a:ext cx="11811528" cy="41971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0943947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9D4415-5059-A34F-99F1-D4FD60228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Tohoku </a:t>
            </a:r>
            <a:r>
              <a:rPr kumimoji="1" lang="zh-TW" altLang="en-US" dirty="0"/>
              <a:t>比較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2273560-D6B1-1C4A-8D7F-3745AE177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95202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441B45-DB18-724A-A3B5-998FC10E1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676" y="99412"/>
            <a:ext cx="10515600" cy="1325563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Compared with Tohoku</a:t>
            </a:r>
            <a:endParaRPr kumimoji="1" lang="zh-TW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9DBB1C37-30E0-7943-9B1D-B095B9AFC5B3}"/>
              </a:ext>
            </a:extLst>
          </p:cNvPr>
          <p:cNvGraphicFramePr>
            <a:graphicFrameLocks noGrp="1"/>
          </p:cNvGraphicFramePr>
          <p:nvPr/>
        </p:nvGraphicFramePr>
        <p:xfrm>
          <a:off x="459829" y="4660902"/>
          <a:ext cx="7949339" cy="151168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68505">
                  <a:extLst>
                    <a:ext uri="{9D8B030D-6E8A-4147-A177-3AD203B41FA5}">
                      <a16:colId xmlns:a16="http://schemas.microsoft.com/office/drawing/2014/main" val="3663420021"/>
                    </a:ext>
                  </a:extLst>
                </a:gridCol>
                <a:gridCol w="1342438">
                  <a:extLst>
                    <a:ext uri="{9D8B030D-6E8A-4147-A177-3AD203B41FA5}">
                      <a16:colId xmlns:a16="http://schemas.microsoft.com/office/drawing/2014/main" val="2604302281"/>
                    </a:ext>
                  </a:extLst>
                </a:gridCol>
                <a:gridCol w="1301758">
                  <a:extLst>
                    <a:ext uri="{9D8B030D-6E8A-4147-A177-3AD203B41FA5}">
                      <a16:colId xmlns:a16="http://schemas.microsoft.com/office/drawing/2014/main" val="2347306987"/>
                    </a:ext>
                  </a:extLst>
                </a:gridCol>
                <a:gridCol w="1435763">
                  <a:extLst>
                    <a:ext uri="{9D8B030D-6E8A-4147-A177-3AD203B41FA5}">
                      <a16:colId xmlns:a16="http://schemas.microsoft.com/office/drawing/2014/main" val="2695734382"/>
                    </a:ext>
                  </a:extLst>
                </a:gridCol>
                <a:gridCol w="1600875">
                  <a:extLst>
                    <a:ext uri="{9D8B030D-6E8A-4147-A177-3AD203B41FA5}">
                      <a16:colId xmlns:a16="http://schemas.microsoft.com/office/drawing/2014/main" val="915122869"/>
                    </a:ext>
                  </a:extLst>
                </a:gridCol>
              </a:tblGrid>
              <a:tr h="302337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#spin</a:t>
                      </a:r>
                    </a:p>
                  </a:txBody>
                  <a:tcPr marL="6712" marR="6712" marT="6712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4096</a:t>
                      </a:r>
                    </a:p>
                  </a:txBody>
                  <a:tcPr marL="6712" marR="6712" marT="6712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8192</a:t>
                      </a:r>
                    </a:p>
                  </a:txBody>
                  <a:tcPr marL="6712" marR="6712" marT="6712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16384</a:t>
                      </a:r>
                    </a:p>
                  </a:txBody>
                  <a:tcPr marL="6712" marR="6712" marT="6712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32768</a:t>
                      </a:r>
                    </a:p>
                  </a:txBody>
                  <a:tcPr marL="6712" marR="6712" marT="6712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511560"/>
                  </a:ext>
                </a:extLst>
              </a:tr>
              <a:tr h="3023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FPGA </a:t>
                      </a:r>
                      <a:r>
                        <a:rPr lang="en" altLang="zh-TW" sz="1300" u="none" strike="noStrike" dirty="0">
                          <a:effectLst/>
                        </a:rPr>
                        <a:t>(</a:t>
                      </a:r>
                      <a:r>
                        <a:rPr lang="en" altLang="zh-TW" sz="1300" u="none" strike="noStrike" dirty="0" err="1">
                          <a:effectLst/>
                        </a:rPr>
                        <a:t>ms</a:t>
                      </a:r>
                      <a:r>
                        <a:rPr lang="en" altLang="zh-TW" sz="1300" u="none" strike="noStrike" dirty="0">
                          <a:effectLst/>
                        </a:rPr>
                        <a:t>/STEP)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712" marR="6712" marT="671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6712" marR="6712" marT="671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16</a:t>
                      </a:r>
                    </a:p>
                  </a:txBody>
                  <a:tcPr marL="6712" marR="6712" marT="671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65</a:t>
                      </a:r>
                    </a:p>
                  </a:txBody>
                  <a:tcPr marL="6712" marR="6712" marT="671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512 (predict)</a:t>
                      </a:r>
                    </a:p>
                  </a:txBody>
                  <a:tcPr marL="6712" marR="6712" marT="6712" marB="0" anchor="ctr"/>
                </a:tc>
                <a:extLst>
                  <a:ext uri="{0D108BD9-81ED-4DB2-BD59-A6C34878D82A}">
                    <a16:rowId xmlns:a16="http://schemas.microsoft.com/office/drawing/2014/main" val="79054521"/>
                  </a:ext>
                </a:extLst>
              </a:tr>
              <a:tr h="302337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TW" sz="1300" u="none" strike="noStrike" dirty="0">
                          <a:effectLst/>
                        </a:rPr>
                        <a:t>Tohoku GPU (</a:t>
                      </a:r>
                      <a:r>
                        <a:rPr lang="en" altLang="zh-TW" sz="1300" u="none" strike="noStrike" dirty="0" err="1">
                          <a:effectLst/>
                        </a:rPr>
                        <a:t>ms</a:t>
                      </a:r>
                      <a:r>
                        <a:rPr lang="en" altLang="zh-TW" sz="1300" u="none" strike="noStrike" dirty="0">
                          <a:effectLst/>
                        </a:rPr>
                        <a:t>/STEP)</a:t>
                      </a:r>
                      <a:endParaRPr lang="en" altLang="zh-TW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</a:endParaRPr>
                    </a:p>
                  </a:txBody>
                  <a:tcPr marL="6712" marR="6712" marT="671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712" marR="6712" marT="671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48</a:t>
                      </a:r>
                    </a:p>
                  </a:txBody>
                  <a:tcPr marL="6712" marR="6712" marT="671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170</a:t>
                      </a:r>
                    </a:p>
                  </a:txBody>
                  <a:tcPr marL="6712" marR="6712" marT="671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1024</a:t>
                      </a:r>
                    </a:p>
                  </a:txBody>
                  <a:tcPr marL="6712" marR="6712" marT="6712" marB="0" anchor="ctr"/>
                </a:tc>
                <a:extLst>
                  <a:ext uri="{0D108BD9-81ED-4DB2-BD59-A6C34878D82A}">
                    <a16:rowId xmlns:a16="http://schemas.microsoft.com/office/drawing/2014/main" val="4087312684"/>
                  </a:ext>
                </a:extLst>
              </a:tr>
              <a:tr h="3023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300" u="none" strike="noStrike" dirty="0">
                          <a:effectLst/>
                        </a:rPr>
                        <a:t>Combined judge (</a:t>
                      </a:r>
                      <a:r>
                        <a:rPr lang="en" sz="1300" u="none" strike="noStrike" dirty="0" err="1">
                          <a:effectLst/>
                        </a:rPr>
                        <a:t>ms</a:t>
                      </a:r>
                      <a:r>
                        <a:rPr lang="en" sz="1300" u="none" strike="noStrike" dirty="0">
                          <a:effectLst/>
                        </a:rPr>
                        <a:t>/STEP)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712" marR="6712" marT="671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0.2593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0.53036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1.04262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11.23064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71696695"/>
                  </a:ext>
                </a:extLst>
              </a:tr>
              <a:tr h="3023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300" u="none" strike="noStrike" dirty="0">
                          <a:effectLst/>
                        </a:rPr>
                        <a:t>More Paralleled  (</a:t>
                      </a:r>
                      <a:r>
                        <a:rPr lang="en" sz="1300" u="none" strike="noStrike" dirty="0" err="1">
                          <a:effectLst/>
                        </a:rPr>
                        <a:t>ms</a:t>
                      </a:r>
                      <a:r>
                        <a:rPr lang="en" sz="1300" u="none" strike="noStrike" dirty="0">
                          <a:effectLst/>
                        </a:rPr>
                        <a:t>/STEP)</a:t>
                      </a:r>
                      <a:endParaRPr lang="en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712" marR="6712" marT="6712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0.09747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0.19393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0.60001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TW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1.15684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97095697"/>
                  </a:ext>
                </a:extLst>
              </a:tr>
            </a:tbl>
          </a:graphicData>
        </a:graphic>
      </p:graphicFrame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37F73875-4B52-2045-9B2D-D0BBB92A22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41138" y="99412"/>
            <a:ext cx="5701544" cy="4462078"/>
          </a:xfrm>
        </p:spPr>
      </p:pic>
      <p:pic>
        <p:nvPicPr>
          <p:cNvPr id="5" name="Picture 6" descr="可爱的卡通箭头图片免费下载_可爱的卡通箭头素材_可爱的卡通箭头模板-图行天下素材网">
            <a:extLst>
              <a:ext uri="{FF2B5EF4-FFF2-40B4-BE49-F238E27FC236}">
                <a16:creationId xmlns:a16="http://schemas.microsoft.com/office/drawing/2014/main" id="{DE0A6C12-8990-BE47-A533-F70BB81710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8" t="18957" r="8174" b="11887"/>
          <a:stretch/>
        </p:blipFill>
        <p:spPr bwMode="auto">
          <a:xfrm rot="17229391" flipH="1">
            <a:off x="3623469" y="2728404"/>
            <a:ext cx="1812925" cy="1570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4547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97C862-A90D-4BBE-B485-043A5FCB9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Tensor core constraints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B2C5971-3FA6-4D87-BAE3-59E1D463E8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6583"/>
            <a:ext cx="10604863" cy="4670379"/>
          </a:xfrm>
        </p:spPr>
        <p:txBody>
          <a:bodyPr/>
          <a:lstStyle/>
          <a:p>
            <a:r>
              <a:rPr lang="en-US" altLang="zh-TW" dirty="0"/>
              <a:t>Google designed </a:t>
            </a:r>
            <a:r>
              <a:rPr lang="en-US" altLang="zh-TW" b="1" dirty="0"/>
              <a:t>TPU (Tensor Processing Unit)</a:t>
            </a:r>
            <a:r>
              <a:rPr lang="en-US" altLang="zh-TW" dirty="0"/>
              <a:t> for tensor calculation</a:t>
            </a:r>
          </a:p>
          <a:p>
            <a:r>
              <a:rPr lang="en-US" altLang="zh-TW" dirty="0"/>
              <a:t>NVIDIA released Volta microarchitecture featuring specialized computing units called “</a:t>
            </a:r>
            <a:r>
              <a:rPr lang="en-US" altLang="zh-TW" b="1" dirty="0"/>
              <a:t>Tensor Cores</a:t>
            </a:r>
            <a:r>
              <a:rPr lang="en-US" altLang="zh-TW" dirty="0"/>
              <a:t>”</a:t>
            </a:r>
          </a:p>
          <a:p>
            <a:r>
              <a:rPr lang="en-US" altLang="zh-TW" dirty="0"/>
              <a:t>TC</a:t>
            </a:r>
            <a:r>
              <a:rPr lang="zh-TW" altLang="en-US" dirty="0"/>
              <a:t> </a:t>
            </a:r>
            <a:r>
              <a:rPr lang="en-US" altLang="zh-TW" dirty="0"/>
              <a:t>on</a:t>
            </a:r>
          </a:p>
          <a:p>
            <a:pPr lvl="1"/>
            <a:r>
              <a:rPr lang="en-US" altLang="zh-TW" dirty="0"/>
              <a:t>DNN</a:t>
            </a:r>
          </a:p>
          <a:p>
            <a:pPr lvl="1"/>
            <a:r>
              <a:rPr lang="en-US" altLang="zh-TW" b="1" dirty="0"/>
              <a:t>Matrix multiplication</a:t>
            </a:r>
          </a:p>
          <a:p>
            <a:r>
              <a:rPr lang="en-US" altLang="zh-TW" dirty="0"/>
              <a:t>Constraint:</a:t>
            </a:r>
          </a:p>
          <a:p>
            <a:pPr lvl="1"/>
            <a:r>
              <a:rPr lang="en-US" altLang="zh-TW" b="1" dirty="0"/>
              <a:t>M, N, K: multiple of 16</a:t>
            </a:r>
            <a:endParaRPr lang="zh-TW" altLang="en-US" b="1" dirty="0"/>
          </a:p>
        </p:txBody>
      </p:sp>
      <p:pic>
        <p:nvPicPr>
          <p:cNvPr id="5" name="內容版面配置區 3">
            <a:extLst>
              <a:ext uri="{FF2B5EF4-FFF2-40B4-BE49-F238E27FC236}">
                <a16:creationId xmlns:a16="http://schemas.microsoft.com/office/drawing/2014/main" id="{AB992C6E-7751-49D9-B08F-B852E957A4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832"/>
          <a:stretch/>
        </p:blipFill>
        <p:spPr>
          <a:xfrm>
            <a:off x="5514027" y="4316449"/>
            <a:ext cx="6291862" cy="164592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02CDFBBA-4487-4C5E-B7E6-6B27B197F947}"/>
              </a:ext>
            </a:extLst>
          </p:cNvPr>
          <p:cNvSpPr txBox="1"/>
          <p:nvPr/>
        </p:nvSpPr>
        <p:spPr>
          <a:xfrm>
            <a:off x="7133822" y="6049457"/>
            <a:ext cx="643125" cy="369332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en-US" altLang="zh-TW" dirty="0"/>
              <a:t>FP32</a:t>
            </a:r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7EDF135-F024-47F1-8685-38C97E2B906A}"/>
              </a:ext>
            </a:extLst>
          </p:cNvPr>
          <p:cNvSpPr txBox="1"/>
          <p:nvPr/>
        </p:nvSpPr>
        <p:spPr>
          <a:xfrm>
            <a:off x="8693483" y="6049457"/>
            <a:ext cx="643125" cy="369332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en-US" altLang="zh-TW" dirty="0"/>
              <a:t>FP32</a:t>
            </a:r>
            <a:endParaRPr lang="zh-TW" altLang="en-US" dirty="0"/>
          </a:p>
        </p:txBody>
      </p:sp>
      <p:sp>
        <p:nvSpPr>
          <p:cNvPr id="8" name="箭號: 向下 7">
            <a:extLst>
              <a:ext uri="{FF2B5EF4-FFF2-40B4-BE49-F238E27FC236}">
                <a16:creationId xmlns:a16="http://schemas.microsoft.com/office/drawing/2014/main" id="{BFE5F4B7-285E-4DBB-AA83-E2181C9BE281}"/>
              </a:ext>
            </a:extLst>
          </p:cNvPr>
          <p:cNvSpPr/>
          <p:nvPr/>
        </p:nvSpPr>
        <p:spPr>
          <a:xfrm>
            <a:off x="7311692" y="5876391"/>
            <a:ext cx="287383" cy="209006"/>
          </a:xfrm>
          <a:prstGeom prst="down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箭號: 向下 8">
            <a:extLst>
              <a:ext uri="{FF2B5EF4-FFF2-40B4-BE49-F238E27FC236}">
                <a16:creationId xmlns:a16="http://schemas.microsoft.com/office/drawing/2014/main" id="{531D8E4F-BE0F-40FD-A874-C7D42F707931}"/>
              </a:ext>
            </a:extLst>
          </p:cNvPr>
          <p:cNvSpPr/>
          <p:nvPr/>
        </p:nvSpPr>
        <p:spPr>
          <a:xfrm>
            <a:off x="8871353" y="5876391"/>
            <a:ext cx="287383" cy="209006"/>
          </a:xfrm>
          <a:prstGeom prst="down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7078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142A6D-031E-2E4B-92C0-F5C88586E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SQA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2" descr="Quantum versus classical annealing of Ising spin glasses | Science">
            <a:extLst>
              <a:ext uri="{FF2B5EF4-FFF2-40B4-BE49-F238E27FC236}">
                <a16:creationId xmlns:a16="http://schemas.microsoft.com/office/drawing/2014/main" id="{5AF2CA41-7AA8-2447-9A81-6E67DB87E10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1" b="10929"/>
          <a:stretch/>
        </p:blipFill>
        <p:spPr bwMode="auto">
          <a:xfrm>
            <a:off x="10486827" y="266217"/>
            <a:ext cx="1705173" cy="2565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5">
            <a:extLst>
              <a:ext uri="{FF2B5EF4-FFF2-40B4-BE49-F238E27FC236}">
                <a16:creationId xmlns:a16="http://schemas.microsoft.com/office/drawing/2014/main" id="{36E9D293-AB43-9746-AE78-E54FA976D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26" y="1978991"/>
            <a:ext cx="5032285" cy="3714533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18F627A7-6491-7746-BD12-AE995D9FEB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1975" y="1765381"/>
            <a:ext cx="4728657" cy="3938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186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201342-9FA6-3743-A91A-16AB7D840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833" y="284102"/>
            <a:ext cx="10515600" cy="1325563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Mapped to Matrix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表格 7">
                <a:extLst>
                  <a:ext uri="{FF2B5EF4-FFF2-40B4-BE49-F238E27FC236}">
                    <a16:creationId xmlns:a16="http://schemas.microsoft.com/office/drawing/2014/main" id="{118979D8-1EE7-6A4D-AEF1-44F3FB33DA8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74932903"/>
                  </p:ext>
                </p:extLst>
              </p:nvPr>
            </p:nvGraphicFramePr>
            <p:xfrm>
              <a:off x="1367741" y="5061458"/>
              <a:ext cx="9456518" cy="1129538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350578">
                      <a:extLst>
                        <a:ext uri="{9D8B030D-6E8A-4147-A177-3AD203B41FA5}">
                          <a16:colId xmlns:a16="http://schemas.microsoft.com/office/drawing/2014/main" val="2161418430"/>
                        </a:ext>
                      </a:extLst>
                    </a:gridCol>
                    <a:gridCol w="4052970">
                      <a:extLst>
                        <a:ext uri="{9D8B030D-6E8A-4147-A177-3AD203B41FA5}">
                          <a16:colId xmlns:a16="http://schemas.microsoft.com/office/drawing/2014/main" val="1265135200"/>
                        </a:ext>
                      </a:extLst>
                    </a:gridCol>
                    <a:gridCol w="4052970">
                      <a:extLst>
                        <a:ext uri="{9D8B030D-6E8A-4147-A177-3AD203B41FA5}">
                          <a16:colId xmlns:a16="http://schemas.microsoft.com/office/drawing/2014/main" val="417704727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b="1" dirty="0"/>
                            <a:t>Matrix</a:t>
                          </a:r>
                          <a:endParaRPr lang="zh-TW" altLang="en-US" b="1" dirty="0"/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b="1" dirty="0"/>
                            <a:t>Couplings Matrix</a:t>
                          </a:r>
                          <a:endParaRPr lang="zh-TW" altLang="en-US" b="1" dirty="0"/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b="1" dirty="0"/>
                            <a:t>Spin Matrix</a:t>
                          </a:r>
                          <a:endParaRPr lang="zh-TW" altLang="en-US" b="1" dirty="0"/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3323388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Size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N*N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N*M</a:t>
                          </a:r>
                          <a:endParaRPr lang="zh-TW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1091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Meaning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𝐽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 :</m:t>
                              </m:r>
                            </m:oMath>
                          </a14:m>
                          <a:r>
                            <a:rPr lang="en-US" altLang="zh-TW" dirty="0"/>
                            <a:t> </a:t>
                          </a:r>
                          <a:r>
                            <a:rPr lang="en-US" altLang="zh-TW" sz="1800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relation between spin </a:t>
                          </a:r>
                          <a:r>
                            <a:rPr lang="en-US" altLang="zh-TW" sz="1800" i="1" kern="12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</a:t>
                          </a:r>
                          <a:r>
                            <a:rPr lang="en-US" altLang="zh-TW" sz="1800" kern="1200" baseline="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&amp;&amp;</a:t>
                          </a:r>
                          <a:r>
                            <a:rPr lang="en-US" altLang="zh-TW" sz="1800" i="1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j</a:t>
                          </a:r>
                          <a:endParaRPr lang="zh-TW" altLang="en-US" sz="1800" i="1" kern="12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altLang="zh-TW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 : </m:t>
                              </m:r>
                            </m:oMath>
                          </a14:m>
                          <a:r>
                            <a:rPr lang="en-US" altLang="zh-TW" sz="1800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spin </a:t>
                          </a:r>
                          <a:r>
                            <a:rPr lang="en-US" altLang="zh-TW" sz="1800" i="1" kern="12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</a:t>
                          </a:r>
                          <a:r>
                            <a:rPr lang="en-US" altLang="zh-TW" sz="1800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of layer </a:t>
                          </a:r>
                          <a:r>
                            <a:rPr lang="en-US" altLang="zh-TW" sz="1800" i="1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j </a:t>
                          </a:r>
                          <a:endParaRPr lang="zh-TW" altLang="en-US" sz="1800" i="1" kern="12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0712297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表格 7">
                <a:extLst>
                  <a:ext uri="{FF2B5EF4-FFF2-40B4-BE49-F238E27FC236}">
                    <a16:creationId xmlns:a16="http://schemas.microsoft.com/office/drawing/2014/main" id="{118979D8-1EE7-6A4D-AEF1-44F3FB33DA8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74932903"/>
                  </p:ext>
                </p:extLst>
              </p:nvPr>
            </p:nvGraphicFramePr>
            <p:xfrm>
              <a:off x="1367741" y="5061458"/>
              <a:ext cx="9456518" cy="1129538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350578">
                      <a:extLst>
                        <a:ext uri="{9D8B030D-6E8A-4147-A177-3AD203B41FA5}">
                          <a16:colId xmlns:a16="http://schemas.microsoft.com/office/drawing/2014/main" val="2161418430"/>
                        </a:ext>
                      </a:extLst>
                    </a:gridCol>
                    <a:gridCol w="4052970">
                      <a:extLst>
                        <a:ext uri="{9D8B030D-6E8A-4147-A177-3AD203B41FA5}">
                          <a16:colId xmlns:a16="http://schemas.microsoft.com/office/drawing/2014/main" val="1265135200"/>
                        </a:ext>
                      </a:extLst>
                    </a:gridCol>
                    <a:gridCol w="4052970">
                      <a:extLst>
                        <a:ext uri="{9D8B030D-6E8A-4147-A177-3AD203B41FA5}">
                          <a16:colId xmlns:a16="http://schemas.microsoft.com/office/drawing/2014/main" val="417704727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b="1" dirty="0"/>
                            <a:t>Matrix</a:t>
                          </a:r>
                          <a:endParaRPr lang="zh-TW" altLang="en-US" b="1" dirty="0"/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b="1" dirty="0"/>
                            <a:t>Couplings Matrix</a:t>
                          </a:r>
                          <a:endParaRPr lang="zh-TW" altLang="en-US" b="1" dirty="0"/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b="1" dirty="0"/>
                            <a:t>Spin Matrix</a:t>
                          </a:r>
                          <a:endParaRPr lang="zh-TW" altLang="en-US" b="1" dirty="0"/>
                        </a:p>
                      </a:txBody>
                      <a:tcPr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3323388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Size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N*N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N*M</a:t>
                          </a:r>
                          <a:endParaRPr lang="zh-TW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10911857"/>
                      </a:ext>
                    </a:extLst>
                  </a:tr>
                  <a:tr h="38785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Meaning</a:t>
                          </a:r>
                          <a:endParaRPr lang="zh-TW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2"/>
                          <a:stretch>
                            <a:fillRect l="-33542" t="-196774" r="-100627" b="-193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2"/>
                          <a:stretch>
                            <a:fillRect l="-133125" t="-196774" r="-313" b="-193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07122979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4" name="圖片 13">
            <a:extLst>
              <a:ext uri="{FF2B5EF4-FFF2-40B4-BE49-F238E27FC236}">
                <a16:creationId xmlns:a16="http://schemas.microsoft.com/office/drawing/2014/main" id="{C2D04E1C-A77A-6447-9277-C050CC8860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9990" y="1694329"/>
            <a:ext cx="5062821" cy="2736000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2E4BAE1C-F3C8-EC4E-B6B7-20EAA54976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2811" y="1720833"/>
            <a:ext cx="4119510" cy="27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917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4370136-8C63-844C-9CD4-5E45994EA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453" y="2575890"/>
            <a:ext cx="10515600" cy="1325563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3562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2292</TotalTime>
  <Words>2041</Words>
  <Application>Microsoft Macintosh PowerPoint</Application>
  <PresentationFormat>寬螢幕</PresentationFormat>
  <Paragraphs>792</Paragraphs>
  <Slides>40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40</vt:i4>
      </vt:variant>
    </vt:vector>
  </HeadingPairs>
  <TitlesOfParts>
    <vt:vector size="50" baseType="lpstr">
      <vt:lpstr>LINGWAI TC MEDIUM</vt:lpstr>
      <vt:lpstr>Nanum Pen Script</vt:lpstr>
      <vt:lpstr>Arial</vt:lpstr>
      <vt:lpstr>Calibri</vt:lpstr>
      <vt:lpstr>Calibri Light</vt:lpstr>
      <vt:lpstr>Cambria Math</vt:lpstr>
      <vt:lpstr>Chalkduster</vt:lpstr>
      <vt:lpstr>Times New Roman</vt:lpstr>
      <vt:lpstr>Wingdings</vt:lpstr>
      <vt:lpstr>Office 佈景主題</vt:lpstr>
      <vt:lpstr>SQA using Tensor Core</vt:lpstr>
      <vt:lpstr>Outline</vt:lpstr>
      <vt:lpstr>Results -1</vt:lpstr>
      <vt:lpstr>Results -2</vt:lpstr>
      <vt:lpstr>Compared with Tohoku</vt:lpstr>
      <vt:lpstr>Tensor core constraints</vt:lpstr>
      <vt:lpstr>SQA</vt:lpstr>
      <vt:lpstr>Mapped to Matrix</vt:lpstr>
      <vt:lpstr>Implementation</vt:lpstr>
      <vt:lpstr>Algorithm -1</vt:lpstr>
      <vt:lpstr>Construct ∆H</vt:lpstr>
      <vt:lpstr>Cont’d</vt:lpstr>
      <vt:lpstr>Small conclusion</vt:lpstr>
      <vt:lpstr>A spin energy is related to</vt:lpstr>
      <vt:lpstr>Flipping spins</vt:lpstr>
      <vt:lpstr>Results</vt:lpstr>
      <vt:lpstr>Nsight – NVIDIA profiler </vt:lpstr>
      <vt:lpstr>Results</vt:lpstr>
      <vt:lpstr>Algorithm -2</vt:lpstr>
      <vt:lpstr>Update spins</vt:lpstr>
      <vt:lpstr>PowerPoint 簡報</vt:lpstr>
      <vt:lpstr>PowerPoint 簡報</vt:lpstr>
      <vt:lpstr>Small trick</vt:lpstr>
      <vt:lpstr>Improved</vt:lpstr>
      <vt:lpstr>Results</vt:lpstr>
      <vt:lpstr>Nsight – NVIDIA profiler </vt:lpstr>
      <vt:lpstr>Acceleration</vt:lpstr>
      <vt:lpstr>Acceleration</vt:lpstr>
      <vt:lpstr>Acceleration</vt:lpstr>
      <vt:lpstr>Results</vt:lpstr>
      <vt:lpstr>Compared with Tohoku</vt:lpstr>
      <vt:lpstr>Future work</vt:lpstr>
      <vt:lpstr>暫存 temp temp 啦啦啦lala guagua</vt:lpstr>
      <vt:lpstr>承志的跑跑過程 sv3</vt:lpstr>
      <vt:lpstr>Loop interchange</vt:lpstr>
      <vt:lpstr>Update order</vt:lpstr>
      <vt:lpstr>PowerPoint 簡報</vt:lpstr>
      <vt:lpstr>PowerPoint 簡報</vt:lpstr>
      <vt:lpstr>Results</vt:lpstr>
      <vt:lpstr>Tohoku 比較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 Report</dc:title>
  <dc:creator>Chung Asce</dc:creator>
  <cp:lastModifiedBy>Chung Asce</cp:lastModifiedBy>
  <cp:revision>634</cp:revision>
  <dcterms:created xsi:type="dcterms:W3CDTF">2021-04-08T02:40:40Z</dcterms:created>
  <dcterms:modified xsi:type="dcterms:W3CDTF">2021-04-27T09:07:06Z</dcterms:modified>
</cp:coreProperties>
</file>

<file path=docProps/thumbnail.jpeg>
</file>